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77" r:id="rId3"/>
    <p:sldId id="278" r:id="rId4"/>
    <p:sldId id="279" r:id="rId5"/>
    <p:sldId id="282" r:id="rId6"/>
    <p:sldId id="283" r:id="rId7"/>
    <p:sldId id="281" r:id="rId8"/>
    <p:sldId id="290" r:id="rId9"/>
    <p:sldId id="294" r:id="rId10"/>
    <p:sldId id="296" r:id="rId11"/>
    <p:sldId id="293" r:id="rId12"/>
    <p:sldId id="297" r:id="rId13"/>
    <p:sldId id="298" r:id="rId14"/>
    <p:sldId id="301" r:id="rId15"/>
    <p:sldId id="300" r:id="rId16"/>
  </p:sldIdLst>
  <p:sldSz cx="12192000" cy="6858000"/>
  <p:notesSz cx="12192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72" y="60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34193"/>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995415" y="445008"/>
            <a:ext cx="2825495" cy="618744"/>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206240" y="445008"/>
            <a:ext cx="1548384" cy="618744"/>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3207565" y="370125"/>
            <a:ext cx="787642" cy="723251"/>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310581" y="750154"/>
            <a:ext cx="2669540" cy="0"/>
          </a:xfrm>
          <a:custGeom>
            <a:avLst/>
            <a:gdLst/>
            <a:ahLst/>
            <a:cxnLst/>
            <a:rect l="l" t="t" r="r" b="b"/>
            <a:pathLst>
              <a:path w="2669540">
                <a:moveTo>
                  <a:pt x="0" y="0"/>
                </a:moveTo>
                <a:lnTo>
                  <a:pt x="2669371" y="1"/>
                </a:lnTo>
              </a:path>
            </a:pathLst>
          </a:custGeom>
          <a:ln w="15875">
            <a:solidFill>
              <a:srgbClr val="004393"/>
            </a:solidFill>
          </a:ln>
        </p:spPr>
        <p:txBody>
          <a:bodyPr wrap="square" lIns="0" tIns="0" rIns="0" bIns="0" rtlCol="0"/>
          <a:lstStyle/>
          <a:p>
            <a:endParaRPr/>
          </a:p>
        </p:txBody>
      </p:sp>
      <p:sp>
        <p:nvSpPr>
          <p:cNvPr id="20" name="bk object 20"/>
          <p:cNvSpPr/>
          <p:nvPr/>
        </p:nvSpPr>
        <p:spPr>
          <a:xfrm>
            <a:off x="2987039" y="405723"/>
            <a:ext cx="0" cy="699770"/>
          </a:xfrm>
          <a:custGeom>
            <a:avLst/>
            <a:gdLst/>
            <a:ahLst/>
            <a:cxnLst/>
            <a:rect l="l" t="t" r="r" b="b"/>
            <a:pathLst>
              <a:path h="699769">
                <a:moveTo>
                  <a:pt x="0" y="699198"/>
                </a:moveTo>
                <a:lnTo>
                  <a:pt x="1" y="0"/>
                </a:lnTo>
              </a:path>
            </a:pathLst>
          </a:custGeom>
          <a:ln w="15875">
            <a:solidFill>
              <a:srgbClr val="004393"/>
            </a:solidFill>
          </a:ln>
        </p:spPr>
        <p:txBody>
          <a:bodyPr wrap="square" lIns="0" tIns="0" rIns="0" bIns="0" rtlCol="0"/>
          <a:lstStyle/>
          <a:p>
            <a:endParaRPr/>
          </a:p>
        </p:txBody>
      </p:sp>
      <p:sp>
        <p:nvSpPr>
          <p:cNvPr id="21" name="bk object 21"/>
          <p:cNvSpPr/>
          <p:nvPr/>
        </p:nvSpPr>
        <p:spPr>
          <a:xfrm>
            <a:off x="9044571" y="744869"/>
            <a:ext cx="2669540" cy="0"/>
          </a:xfrm>
          <a:custGeom>
            <a:avLst/>
            <a:gdLst/>
            <a:ahLst/>
            <a:cxnLst/>
            <a:rect l="l" t="t" r="r" b="b"/>
            <a:pathLst>
              <a:path w="2669540">
                <a:moveTo>
                  <a:pt x="2669371" y="1"/>
                </a:moveTo>
                <a:lnTo>
                  <a:pt x="0" y="0"/>
                </a:lnTo>
              </a:path>
            </a:pathLst>
          </a:custGeom>
          <a:ln w="15875">
            <a:solidFill>
              <a:srgbClr val="004393"/>
            </a:solidFill>
          </a:ln>
        </p:spPr>
        <p:txBody>
          <a:bodyPr wrap="square" lIns="0" tIns="0" rIns="0" bIns="0" rtlCol="0"/>
          <a:lstStyle/>
          <a:p>
            <a:endParaRPr/>
          </a:p>
        </p:txBody>
      </p:sp>
      <p:sp>
        <p:nvSpPr>
          <p:cNvPr id="22" name="bk object 22"/>
          <p:cNvSpPr/>
          <p:nvPr/>
        </p:nvSpPr>
        <p:spPr>
          <a:xfrm>
            <a:off x="9037482" y="390103"/>
            <a:ext cx="0" cy="699770"/>
          </a:xfrm>
          <a:custGeom>
            <a:avLst/>
            <a:gdLst/>
            <a:ahLst/>
            <a:cxnLst/>
            <a:rect l="l" t="t" r="r" b="b"/>
            <a:pathLst>
              <a:path h="699769">
                <a:moveTo>
                  <a:pt x="1" y="0"/>
                </a:moveTo>
                <a:lnTo>
                  <a:pt x="0" y="699198"/>
                </a:lnTo>
              </a:path>
            </a:pathLst>
          </a:custGeom>
          <a:ln w="15875">
            <a:solidFill>
              <a:srgbClr val="00439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034193"/>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664469" y="1648967"/>
            <a:ext cx="4683759" cy="4488180"/>
          </a:xfrm>
          <a:prstGeom prst="rect">
            <a:avLst/>
          </a:prstGeom>
        </p:spPr>
        <p:txBody>
          <a:bodyPr wrap="square" lIns="0" tIns="0" rIns="0" bIns="0">
            <a:spAutoFit/>
          </a:bodyPr>
          <a:lstStyle>
            <a:lvl1pPr>
              <a:defRPr sz="1700" b="0" i="0">
                <a:solidFill>
                  <a:srgbClr val="666666"/>
                </a:solidFill>
                <a:latin typeface="Calibri" panose="020F0502020204030204"/>
                <a:cs typeface="Calibri" panose="020F0502020204030204"/>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34193"/>
                </a:solidFill>
                <a:latin typeface="Calibri" panose="020F0502020204030204"/>
                <a:cs typeface="Calibri" panose="020F050202020403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A22B135-6E70-4C06-936C-6E337054DBD0}" type="datetimeFigureOut">
              <a:rPr lang="ru-RU" smtClean="0"/>
              <a:t>20.04.2023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AA2A22-9A66-4907-BA48-064DA329750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642027" y="504885"/>
            <a:ext cx="112547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3" name="Group 2"/>
          <p:cNvGrpSpPr/>
          <p:nvPr userDrawn="1"/>
        </p:nvGrpSpPr>
        <p:grpSpPr>
          <a:xfrm>
            <a:off x="267789" y="259890"/>
            <a:ext cx="11666560" cy="1003883"/>
            <a:chOff x="267789" y="259889"/>
            <a:chExt cx="11666560" cy="1003883"/>
          </a:xfrm>
        </p:grpSpPr>
        <p:sp>
          <p:nvSpPr>
            <p:cNvPr id="4" name="Rectangle 3"/>
            <p:cNvSpPr/>
            <p:nvPr/>
          </p:nvSpPr>
          <p:spPr>
            <a:xfrm>
              <a:off x="321468" y="1163862"/>
              <a:ext cx="11612881" cy="999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1468" y="492850"/>
              <a:ext cx="102086"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34409" y="492850"/>
              <a:ext cx="102086" cy="16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877153">
              <a:off x="557862"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8722847" flipH="1">
              <a:off x="997957" y="-30184"/>
              <a:ext cx="102086" cy="6822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6478B38-6C4F-4543-89FF-17984BEE1468}" type="datetimeFigureOut">
              <a:rPr lang="ru-RU" smtClean="0"/>
              <a:t>20.04.2023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B02272-B2F4-4AAD-8DB4-4F9D68A1F91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52106" y="1264411"/>
            <a:ext cx="1397000" cy="391160"/>
          </a:xfrm>
          <a:prstGeom prst="rect">
            <a:avLst/>
          </a:prstGeom>
        </p:spPr>
        <p:txBody>
          <a:bodyPr wrap="square" lIns="0" tIns="0" rIns="0" bIns="0">
            <a:spAutoFit/>
          </a:bodyPr>
          <a:lstStyle>
            <a:lvl1pPr>
              <a:defRPr sz="2400" b="1" i="0">
                <a:solidFill>
                  <a:srgbClr val="034193"/>
                </a:solidFill>
                <a:latin typeface="Calibri" panose="020F0502020204030204"/>
                <a:cs typeface="Calibri" panose="020F0502020204030204"/>
              </a:defRPr>
            </a:lvl1pPr>
          </a:lstStyle>
          <a:p>
            <a:endParaRPr/>
          </a:p>
        </p:txBody>
      </p:sp>
      <p:sp>
        <p:nvSpPr>
          <p:cNvPr id="3" name="Holder 3"/>
          <p:cNvSpPr>
            <a:spLocks noGrp="1"/>
          </p:cNvSpPr>
          <p:nvPr>
            <p:ph type="body" idx="1"/>
          </p:nvPr>
        </p:nvSpPr>
        <p:spPr>
          <a:xfrm>
            <a:off x="1245509" y="1546531"/>
            <a:ext cx="9881235" cy="44335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ukgu.kz/en/international-summer-online-school-modern-trends-stem-education-framework-project-integrated"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2.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hyperlink" Target="http://esuvo.platonus.kz/#/register/education_program/application/25539"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sp>
        <p:nvSpPr>
          <p:cNvPr id="14" name="object 14"/>
          <p:cNvSpPr txBox="1"/>
          <p:nvPr/>
        </p:nvSpPr>
        <p:spPr>
          <a:xfrm>
            <a:off x="1487464" y="2277236"/>
            <a:ext cx="9415145" cy="2045970"/>
          </a:xfrm>
          <a:prstGeom prst="rect">
            <a:avLst/>
          </a:prstGeom>
        </p:spPr>
        <p:txBody>
          <a:bodyPr vert="horz" wrap="square" lIns="0" tIns="17145" rIns="0" bIns="0" rtlCol="0">
            <a:spAutoFit/>
          </a:bodyPr>
          <a:lstStyle/>
          <a:p>
            <a:pPr marL="769620" marR="1006475" indent="-3810" algn="ctr">
              <a:lnSpc>
                <a:spcPct val="99000"/>
              </a:lnSpc>
              <a:spcBef>
                <a:spcPts val="135"/>
              </a:spcBef>
              <a:buClrTx/>
              <a:buSzTx/>
              <a:buFontTx/>
            </a:pPr>
            <a:r>
              <a:rPr sz="2400" b="1" spc="-5" dirty="0">
                <a:solidFill>
                  <a:srgbClr val="034193"/>
                </a:solidFill>
                <a:latin typeface="Calibri" panose="020F0502020204030204"/>
                <a:ea typeface="+mj-ea"/>
                <a:cs typeface="Calibri" panose="020F0502020204030204"/>
              </a:rPr>
              <a:t>Realization of the Erasmus+ project</a:t>
            </a:r>
          </a:p>
          <a:p>
            <a:pPr marL="769620" marR="1006475" indent="-3810" algn="ctr">
              <a:lnSpc>
                <a:spcPct val="99000"/>
              </a:lnSpc>
              <a:spcBef>
                <a:spcPts val="135"/>
              </a:spcBef>
            </a:pPr>
            <a:r>
              <a:rPr sz="2700" b="0" spc="-25" dirty="0">
                <a:solidFill>
                  <a:schemeClr val="accent1"/>
                </a:solidFill>
                <a:latin typeface="Calibri Light" panose="020F0302020204030204"/>
                <a:cs typeface="Calibri Light" panose="020F0302020204030204"/>
              </a:rPr>
              <a:t> </a:t>
            </a:r>
            <a:r>
              <a:rPr sz="3975" b="0" spc="-15" baseline="1000" dirty="0">
                <a:solidFill>
                  <a:srgbClr val="014394"/>
                </a:solidFill>
                <a:latin typeface="Calibri Light" panose="020F0302020204030204"/>
                <a:cs typeface="Calibri Light" panose="020F0302020204030204"/>
              </a:rPr>
              <a:t>“</a:t>
            </a:r>
            <a:r>
              <a:rPr sz="2400" b="1" spc="-5" dirty="0">
                <a:solidFill>
                  <a:srgbClr val="034193"/>
                </a:solidFill>
                <a:latin typeface="Calibri" panose="020F0502020204030204"/>
                <a:ea typeface="+mj-ea"/>
                <a:cs typeface="Calibri" panose="020F0502020204030204"/>
              </a:rPr>
              <a:t>Integrated approach to STEM  teacher training</a:t>
            </a:r>
            <a:r>
              <a:rPr sz="3975" b="0" spc="22" baseline="1000">
                <a:solidFill>
                  <a:srgbClr val="014394"/>
                </a:solidFill>
                <a:latin typeface="Calibri Light" panose="020F0302020204030204"/>
                <a:cs typeface="Calibri Light" panose="020F0302020204030204"/>
              </a:rPr>
              <a:t>”</a:t>
            </a:r>
            <a:r>
              <a:rPr lang="en-US" sz="3975" b="0" spc="22" baseline="1000">
                <a:solidFill>
                  <a:srgbClr val="014394"/>
                </a:solidFill>
                <a:latin typeface="Calibri Light" panose="020F0302020204030204"/>
                <a:cs typeface="Calibri Light" panose="020F0302020204030204"/>
              </a:rPr>
              <a:t> </a:t>
            </a:r>
          </a:p>
          <a:p>
            <a:pPr marL="769620" marR="1006475" indent="-3810" algn="ctr">
              <a:lnSpc>
                <a:spcPct val="99000"/>
              </a:lnSpc>
              <a:spcBef>
                <a:spcPts val="135"/>
              </a:spcBef>
              <a:buClrTx/>
              <a:buSzTx/>
              <a:buFontTx/>
            </a:pPr>
            <a:r>
              <a:rPr sz="2400" b="1" spc="-5" dirty="0">
                <a:solidFill>
                  <a:srgbClr val="034193"/>
                </a:solidFill>
                <a:latin typeface="Calibri" panose="020F0502020204030204"/>
                <a:ea typeface="+mj-ea"/>
                <a:cs typeface="Calibri" panose="020F0502020204030204"/>
              </a:rPr>
              <a:t>at M.Auezov South Kazakhstan University </a:t>
            </a:r>
          </a:p>
          <a:p>
            <a:pPr>
              <a:lnSpc>
                <a:spcPct val="100000"/>
              </a:lnSpc>
              <a:spcBef>
                <a:spcPts val="20"/>
              </a:spcBef>
            </a:pPr>
            <a:endParaRPr sz="2850">
              <a:latin typeface="Times New Roman" panose="02020603050405020304"/>
              <a:cs typeface="Times New Roman" panose="02020603050405020304"/>
            </a:endParaRPr>
          </a:p>
          <a:p>
            <a:pPr marL="769620" marR="1006475" indent="-3810" algn="r">
              <a:lnSpc>
                <a:spcPct val="99000"/>
              </a:lnSpc>
              <a:spcBef>
                <a:spcPts val="135"/>
              </a:spcBef>
              <a:buClrTx/>
              <a:buSzTx/>
              <a:buFontTx/>
            </a:pPr>
            <a:endParaRPr lang="en-US" sz="3975" b="1" spc="22" baseline="1000">
              <a:solidFill>
                <a:srgbClr val="014394"/>
              </a:solidFill>
              <a:latin typeface="Calibri Light" panose="020F0302020204030204"/>
              <a:cs typeface="Calibri Light" panose="020F0302020204030204"/>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4" name="TextBox 10"/>
          <p:cNvSpPr txBox="1"/>
          <p:nvPr/>
        </p:nvSpPr>
        <p:spPr>
          <a:xfrm>
            <a:off x="6031754" y="4858086"/>
            <a:ext cx="5520690" cy="655955"/>
          </a:xfrm>
          <a:prstGeom prst="rect">
            <a:avLst/>
          </a:prstGeom>
          <a:noFill/>
        </p:spPr>
        <p:txBody>
          <a:bodyPr wrap="none" rtlCol="0">
            <a:spAutoFit/>
          </a:bodyPr>
          <a:lstStyle/>
          <a:p>
            <a:pPr marL="769620" marR="1006475" indent="-3810" algn="r">
              <a:lnSpc>
                <a:spcPct val="99000"/>
              </a:lnSpc>
              <a:spcBef>
                <a:spcPts val="135"/>
              </a:spcBef>
              <a:buClrTx/>
              <a:buSzTx/>
              <a:buFontTx/>
            </a:pPr>
            <a:r>
              <a:rPr lang="en-US" b="1" dirty="0" smtClean="0">
                <a:solidFill>
                  <a:srgbClr val="002060"/>
                </a:solidFill>
                <a:latin typeface="Arial" panose="020B0604020202020204" pitchFamily="34" charset="0"/>
                <a:cs typeface="Arial" panose="020B0604020202020204" pitchFamily="34" charset="0"/>
              </a:rPr>
              <a:t>Local coordi</a:t>
            </a:r>
            <a:r>
              <a:rPr lang="en-US" b="1" dirty="0" smtClean="0">
                <a:solidFill>
                  <a:srgbClr val="002060"/>
                </a:solidFill>
                <a:latin typeface="Arial" panose="020B0604020202020204" pitchFamily="34" charset="0"/>
                <a:cs typeface="Arial" panose="020B0604020202020204" pitchFamily="34" charset="0"/>
                <a:sym typeface="+mn-ea"/>
              </a:rPr>
              <a:t>nator: </a:t>
            </a:r>
            <a:r>
              <a:rPr lang="en-US" dirty="0" smtClean="0">
                <a:solidFill>
                  <a:srgbClr val="002060"/>
                </a:solidFill>
                <a:latin typeface="Arial" panose="020B0604020202020204" pitchFamily="34" charset="0"/>
                <a:cs typeface="Arial" panose="020B0604020202020204" pitchFamily="34" charset="0"/>
                <a:sym typeface="+mn-ea"/>
              </a:rPr>
              <a:t>Gaukhar Omashova,</a:t>
            </a:r>
            <a:endParaRPr lang="en-US" dirty="0" smtClean="0">
              <a:solidFill>
                <a:srgbClr val="002060"/>
              </a:solidFill>
              <a:latin typeface="Arial" panose="020B0604020202020204" pitchFamily="34" charset="0"/>
              <a:cs typeface="Arial" panose="020B0604020202020204" pitchFamily="34" charset="0"/>
            </a:endParaRPr>
          </a:p>
          <a:p>
            <a:pPr marL="769620" marR="1006475" indent="-3810" algn="r">
              <a:lnSpc>
                <a:spcPct val="99000"/>
              </a:lnSpc>
              <a:spcBef>
                <a:spcPts val="135"/>
              </a:spcBef>
              <a:buClrTx/>
              <a:buSzTx/>
              <a:buFontTx/>
            </a:pPr>
            <a:r>
              <a:rPr lang="en-US" dirty="0" smtClean="0">
                <a:solidFill>
                  <a:srgbClr val="002060"/>
                </a:solidFill>
                <a:latin typeface="Arial" panose="020B0604020202020204" pitchFamily="34" charset="0"/>
                <a:cs typeface="Arial" panose="020B0604020202020204" pitchFamily="34" charset="0"/>
                <a:sym typeface="+mn-ea"/>
              </a:rPr>
              <a:t> candidate of physical mathematical sciences</a:t>
            </a:r>
            <a:endParaRPr lang="ru-RU" dirty="0">
              <a:solidFill>
                <a:srgbClr val="002060"/>
              </a:solidFill>
              <a:latin typeface="Arial" panose="020B0604020202020204" pitchFamily="34" charset="0"/>
              <a:cs typeface="Arial" panose="020B0604020202020204" pitchFamily="34" charset="0"/>
            </a:endParaRPr>
          </a:p>
        </p:txBody>
      </p:sp>
      <p:sp>
        <p:nvSpPr>
          <p:cNvPr id="6" name="TextBox 10"/>
          <p:cNvSpPr txBox="1"/>
          <p:nvPr/>
        </p:nvSpPr>
        <p:spPr>
          <a:xfrm>
            <a:off x="4958449" y="6399231"/>
            <a:ext cx="1082349" cy="369332"/>
          </a:xfrm>
          <a:prstGeom prst="rect">
            <a:avLst/>
          </a:prstGeom>
          <a:noFill/>
        </p:spPr>
        <p:txBody>
          <a:bodyPr wrap="none" rtlCol="0">
            <a:spAutoFit/>
          </a:bodyPr>
          <a:lstStyle/>
          <a:p>
            <a:pPr algn="ctr"/>
            <a:r>
              <a:rPr lang="en-US" b="1" dirty="0" smtClean="0">
                <a:solidFill>
                  <a:srgbClr val="002060"/>
                </a:solidFill>
                <a:latin typeface="Arial" panose="020B0604020202020204" pitchFamily="34" charset="0"/>
                <a:cs typeface="Arial" panose="020B0604020202020204" pitchFamily="34" charset="0"/>
              </a:rPr>
              <a:t>06.01.23</a:t>
            </a:r>
            <a:endParaRPr lang="ru-RU" b="1"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524000" y="692696"/>
            <a:ext cx="5940152" cy="490492"/>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46AC"/>
              </a:solidFill>
            </a:endParaRPr>
          </a:p>
        </p:txBody>
      </p:sp>
      <p:sp>
        <p:nvSpPr>
          <p:cNvPr id="6" name="TextBox 5"/>
          <p:cNvSpPr txBox="1"/>
          <p:nvPr/>
        </p:nvSpPr>
        <p:spPr>
          <a:xfrm>
            <a:off x="1524000" y="659967"/>
            <a:ext cx="6357950" cy="398780"/>
          </a:xfrm>
          <a:prstGeom prst="rect">
            <a:avLst/>
          </a:prstGeom>
          <a:noFill/>
        </p:spPr>
        <p:txBody>
          <a:bodyPr wrap="square" rtlCol="0">
            <a:spAutoFit/>
          </a:bodyPr>
          <a:lstStyle/>
          <a:p>
            <a:r>
              <a:rPr lang="en-US" alt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rPr>
              <a:t>Summer School:</a:t>
            </a:r>
          </a:p>
        </p:txBody>
      </p:sp>
      <p:sp>
        <p:nvSpPr>
          <p:cNvPr id="9" name="TextBox 8"/>
          <p:cNvSpPr txBox="1"/>
          <p:nvPr/>
        </p:nvSpPr>
        <p:spPr>
          <a:xfrm>
            <a:off x="2166910" y="1357298"/>
            <a:ext cx="4572032" cy="4369435"/>
          </a:xfrm>
          <a:prstGeom prst="rect">
            <a:avLst/>
          </a:prstGeom>
          <a:noFill/>
        </p:spPr>
        <p:txBody>
          <a:bodyPr wrap="square" rtlCol="0">
            <a:spAutoFit/>
          </a:bodyPr>
          <a:lstStyle/>
          <a:p>
            <a:r>
              <a:rPr lang="en-US"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•M. Auezov South Kazakhstan University held from July 27 to July 31, 2020the International Summer Online School "</a:t>
            </a:r>
            <a:r>
              <a:rPr lang="en-US"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Modern Trends in STEM Education</a:t>
            </a:r>
            <a:r>
              <a:rPr lang="en-US"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in the framework of the project "</a:t>
            </a:r>
            <a:r>
              <a:rPr lang="en-US"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Integrated Approach to STEM Teacher Training</a:t>
            </a:r>
            <a:r>
              <a:rPr lang="en-US"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of the Erasmus + program for students of educational programs in the field of educational and natural sciences, engineering, technology and future STEM teachers.</a:t>
            </a:r>
          </a:p>
          <a:p>
            <a:r>
              <a:rPr lang="en-US" altLang="ru-RU" sz="1200" dirty="0" err="1" smtClean="0"/>
              <a:t>Information about Summer School </a:t>
            </a:r>
            <a:r>
              <a:rPr lang="ru-RU" sz="1200" dirty="0" smtClean="0"/>
              <a:t>: </a:t>
            </a:r>
            <a:r>
              <a:rPr lang="en-US" sz="1200" u="sng" dirty="0" smtClean="0">
                <a:hlinkClick r:id="rId2"/>
              </a:rPr>
              <a:t>https</a:t>
            </a:r>
            <a:r>
              <a:rPr lang="ru-RU" sz="1200" u="sng" dirty="0" smtClean="0">
                <a:hlinkClick r:id="rId2"/>
              </a:rPr>
              <a:t>://</a:t>
            </a:r>
            <a:r>
              <a:rPr lang="en-US" sz="1200" u="sng" dirty="0" err="1" smtClean="0">
                <a:hlinkClick r:id="rId2"/>
              </a:rPr>
              <a:t>ukgu</a:t>
            </a:r>
            <a:r>
              <a:rPr lang="ru-RU" sz="1200" u="sng" dirty="0" smtClean="0">
                <a:hlinkClick r:id="rId2"/>
              </a:rPr>
              <a:t>.</a:t>
            </a:r>
            <a:r>
              <a:rPr lang="en-US" sz="1200" u="sng" dirty="0" err="1" smtClean="0">
                <a:hlinkClick r:id="rId2"/>
              </a:rPr>
              <a:t>kz</a:t>
            </a:r>
            <a:r>
              <a:rPr lang="ru-RU" sz="1200" u="sng" dirty="0" smtClean="0">
                <a:hlinkClick r:id="rId2"/>
              </a:rPr>
              <a:t>/</a:t>
            </a:r>
            <a:r>
              <a:rPr lang="en-US" sz="1200" u="sng" dirty="0" smtClean="0">
                <a:hlinkClick r:id="rId2"/>
              </a:rPr>
              <a:t>en</a:t>
            </a:r>
            <a:r>
              <a:rPr lang="ru-RU" sz="1200" u="sng" dirty="0" smtClean="0">
                <a:hlinkClick r:id="rId2"/>
              </a:rPr>
              <a:t>/</a:t>
            </a:r>
            <a:r>
              <a:rPr lang="en-US" sz="1200" u="sng" dirty="0" smtClean="0">
                <a:hlinkClick r:id="rId2"/>
              </a:rPr>
              <a:t>international</a:t>
            </a:r>
            <a:r>
              <a:rPr lang="ru-RU" sz="1200" u="sng" dirty="0" smtClean="0">
                <a:hlinkClick r:id="rId2"/>
              </a:rPr>
              <a:t>-</a:t>
            </a:r>
            <a:r>
              <a:rPr lang="en-US" sz="1200" u="sng" dirty="0" smtClean="0">
                <a:hlinkClick r:id="rId2"/>
              </a:rPr>
              <a:t>summer</a:t>
            </a:r>
            <a:r>
              <a:rPr lang="ru-RU" sz="1200" u="sng" dirty="0" smtClean="0">
                <a:hlinkClick r:id="rId2"/>
              </a:rPr>
              <a:t>-</a:t>
            </a:r>
            <a:r>
              <a:rPr lang="en-US" sz="1200" u="sng" dirty="0" smtClean="0">
                <a:hlinkClick r:id="rId2"/>
              </a:rPr>
              <a:t>online</a:t>
            </a:r>
            <a:r>
              <a:rPr lang="ru-RU" sz="1200" u="sng" dirty="0" smtClean="0">
                <a:hlinkClick r:id="rId2"/>
              </a:rPr>
              <a:t>-</a:t>
            </a:r>
            <a:r>
              <a:rPr lang="en-US" sz="1200" u="sng" dirty="0" smtClean="0">
                <a:hlinkClick r:id="rId2"/>
              </a:rPr>
              <a:t>school</a:t>
            </a:r>
            <a:r>
              <a:rPr lang="ru-RU" sz="1200" u="sng" dirty="0" smtClean="0">
                <a:hlinkClick r:id="rId2"/>
              </a:rPr>
              <a:t>-</a:t>
            </a:r>
            <a:r>
              <a:rPr lang="en-US" sz="1200" u="sng" dirty="0" smtClean="0">
                <a:hlinkClick r:id="rId2"/>
              </a:rPr>
              <a:t>modern</a:t>
            </a:r>
            <a:r>
              <a:rPr lang="ru-RU" sz="1200" u="sng" dirty="0" smtClean="0">
                <a:hlinkClick r:id="rId2"/>
              </a:rPr>
              <a:t>-</a:t>
            </a:r>
            <a:r>
              <a:rPr lang="en-US" sz="1200" u="sng" dirty="0" smtClean="0">
                <a:hlinkClick r:id="rId2"/>
              </a:rPr>
              <a:t>trends</a:t>
            </a:r>
            <a:r>
              <a:rPr lang="ru-RU" sz="1200" u="sng" dirty="0" smtClean="0">
                <a:hlinkClick r:id="rId2"/>
              </a:rPr>
              <a:t>-</a:t>
            </a:r>
            <a:r>
              <a:rPr lang="en-US" sz="1200" u="sng" dirty="0" smtClean="0">
                <a:hlinkClick r:id="rId2"/>
              </a:rPr>
              <a:t>stem</a:t>
            </a:r>
            <a:r>
              <a:rPr lang="ru-RU" sz="1200" u="sng" dirty="0" smtClean="0">
                <a:hlinkClick r:id="rId2"/>
              </a:rPr>
              <a:t>-</a:t>
            </a:r>
            <a:r>
              <a:rPr lang="en-US" sz="1200" u="sng" dirty="0" smtClean="0">
                <a:hlinkClick r:id="rId2"/>
              </a:rPr>
              <a:t>education</a:t>
            </a:r>
            <a:r>
              <a:rPr lang="ru-RU" sz="1200" u="sng" dirty="0" smtClean="0">
                <a:hlinkClick r:id="rId2"/>
              </a:rPr>
              <a:t>-</a:t>
            </a:r>
            <a:r>
              <a:rPr lang="en-US" sz="1200" u="sng" dirty="0" smtClean="0">
                <a:hlinkClick r:id="rId2"/>
              </a:rPr>
              <a:t>framework</a:t>
            </a:r>
            <a:r>
              <a:rPr lang="ru-RU" sz="1200" u="sng" dirty="0" smtClean="0">
                <a:hlinkClick r:id="rId2"/>
              </a:rPr>
              <a:t>-</a:t>
            </a:r>
            <a:r>
              <a:rPr lang="en-US" sz="1200" u="sng" dirty="0" smtClean="0">
                <a:hlinkClick r:id="rId2"/>
              </a:rPr>
              <a:t>project</a:t>
            </a:r>
            <a:r>
              <a:rPr lang="ru-RU" sz="1200" u="sng" dirty="0" smtClean="0">
                <a:hlinkClick r:id="rId2"/>
              </a:rPr>
              <a:t>-</a:t>
            </a:r>
            <a:r>
              <a:rPr lang="en-US" sz="1200" u="sng" dirty="0" smtClean="0">
                <a:hlinkClick r:id="rId2"/>
              </a:rPr>
              <a:t>integrated</a:t>
            </a:r>
            <a:endParaRPr lang="ru-RU" sz="1200" dirty="0" smtClean="0"/>
          </a:p>
          <a:p>
            <a:pPr algn="l">
              <a:buClrTx/>
              <a:buSzTx/>
              <a:buFontTx/>
            </a:pPr>
            <a:r>
              <a:rPr lang="en-US" sz="1200" dirty="0" smtClean="0"/>
              <a:t> </a:t>
            </a:r>
            <a:r>
              <a:rPr lang="en-US"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The online format of the school made it possible to attract more than </a:t>
            </a:r>
            <a:r>
              <a:rPr lang="en-US" sz="1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60 listeners</a:t>
            </a:r>
            <a:r>
              <a:rPr lang="en-US" sz="16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 for work of the School </a:t>
            </a:r>
          </a:p>
          <a:p>
            <a:pPr algn="just">
              <a:lnSpc>
                <a:spcPct val="150000"/>
              </a:lnSpc>
            </a:pP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23554" name="Picture 2" descr="D:\рабочий стол\STEM_SS\Постер_ЛШ.jpg"/>
          <p:cNvPicPr>
            <a:picLocks noChangeAspect="1" noChangeArrowheads="1"/>
          </p:cNvPicPr>
          <p:nvPr/>
        </p:nvPicPr>
        <p:blipFill>
          <a:blip r:embed="rId3"/>
          <a:srcRect/>
          <a:stretch>
            <a:fillRect/>
          </a:stretch>
        </p:blipFill>
        <p:spPr bwMode="auto">
          <a:xfrm>
            <a:off x="6851524" y="1428736"/>
            <a:ext cx="3714776" cy="492922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5569585"/>
          </a:xfrm>
          <a:prstGeom prst="rect">
            <a:avLst/>
          </a:prstGeom>
          <a:noFill/>
        </p:spPr>
        <p:txBody>
          <a:bodyPr wrap="square" rtlCol="0">
            <a:spAutoFit/>
          </a:bodyPr>
          <a:lstStyle/>
          <a:p>
            <a:r>
              <a:rPr lang="en-US" sz="2000" b="1" dirty="0" smtClean="0">
                <a:solidFill>
                  <a:srgbClr val="C00000"/>
                </a:solidFill>
                <a:latin typeface="Arial" panose="020B0604020202020204" pitchFamily="34" charset="0"/>
                <a:cs typeface="Arial" panose="020B0604020202020204" pitchFamily="34" charset="0"/>
              </a:rPr>
              <a:t>Dissemination of the project results</a:t>
            </a:r>
          </a:p>
          <a:p>
            <a:pPr marL="342900" indent="-342900">
              <a:buFont typeface="Wingdings" panose="05000000000000000000" charset="0"/>
              <a:buChar char="v"/>
            </a:pPr>
            <a:r>
              <a:rPr lang="en-US" sz="2000" b="1" dirty="0" smtClean="0">
                <a:solidFill>
                  <a:srgbClr val="C00000"/>
                </a:solidFill>
                <a:latin typeface="Arial" panose="020B0604020202020204" pitchFamily="34" charset="0"/>
                <a:cs typeface="Arial" panose="020B0604020202020204" pitchFamily="34" charset="0"/>
              </a:rPr>
              <a:t>During realization of the project 4 STEM weeks and 8 STEM days, regional training for teachers  </a:t>
            </a:r>
            <a:r>
              <a:rPr lang="en-US" sz="2000" b="1" dirty="0" smtClean="0">
                <a:solidFill>
                  <a:srgbClr val="002060"/>
                </a:solidFill>
                <a:latin typeface="Arial" panose="020B0604020202020204" pitchFamily="34" charset="0"/>
                <a:cs typeface="Arial" panose="020B0604020202020204" pitchFamily="34" charset="0"/>
              </a:rPr>
              <a:t>were held at M.Auezov SKU. </a:t>
            </a:r>
            <a:endParaRPr lang="en-US" sz="2000" b="1" dirty="0" smtClean="0">
              <a:solidFill>
                <a:srgbClr val="C00000"/>
              </a:solidFill>
              <a:latin typeface="Arial" panose="020B0604020202020204" pitchFamily="34" charset="0"/>
              <a:cs typeface="Arial" panose="020B0604020202020204" pitchFamily="34" charset="0"/>
            </a:endParaRP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As part of these events, participants shared their experience in the field of STEM education. </a:t>
            </a: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During the STEM weeks and STEM days, the speakers introduced the audience to global trends in education, inquiry-based learning and project-based learning methods; master students of the educational program presented their projects in the following areas:</a:t>
            </a: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1) the use of simulators of laboratory work related to the topic under study; </a:t>
            </a: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2) designing laboratory work with your own hands on the topic under study; </a:t>
            </a: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3) creation of simple models working on the principles of physics; </a:t>
            </a:r>
          </a:p>
          <a:p>
            <a:pPr marL="342900" indent="-342900">
              <a:buFont typeface="Wingdings" panose="05000000000000000000" charset="0"/>
              <a:buChar char="v"/>
            </a:pPr>
            <a:r>
              <a:rPr lang="en-US" sz="2000" b="1" dirty="0" smtClean="0">
                <a:solidFill>
                  <a:srgbClr val="002060"/>
                </a:solidFill>
                <a:latin typeface="Arial" panose="020B0604020202020204" pitchFamily="34" charset="0"/>
                <a:cs typeface="Arial" panose="020B0604020202020204" pitchFamily="34" charset="0"/>
              </a:rPr>
              <a:t>4) creation of simple robots</a:t>
            </a:r>
            <a:r>
              <a:rPr lang="en-US" sz="2000" b="1" dirty="0" smtClean="0">
                <a:solidFill>
                  <a:srgbClr val="C00000"/>
                </a:solidFill>
                <a:latin typeface="Arial" panose="020B0604020202020204" pitchFamily="34" charset="0"/>
                <a:cs typeface="Arial" panose="020B0604020202020204" pitchFamily="34" charset="0"/>
              </a:rPr>
              <a:t>.</a:t>
            </a:r>
          </a:p>
          <a:p>
            <a:pPr marL="342900" indent="-342900"/>
            <a:endParaRPr lang="en-US" sz="2000" b="1" dirty="0" smtClean="0">
              <a:solidFill>
                <a:srgbClr val="C00000"/>
              </a:solidFill>
              <a:latin typeface="Arial" panose="020B0604020202020204" pitchFamily="34" charset="0"/>
              <a:cs typeface="Arial" panose="020B0604020202020204" pitchFamily="34" charset="0"/>
            </a:endParaRPr>
          </a:p>
          <a:p>
            <a:endParaRPr lang="en-US" b="1" dirty="0" smtClean="0">
              <a:solidFill>
                <a:schemeClr val="tx2"/>
              </a:solidFill>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 </a:t>
            </a:r>
            <a:endParaRPr lang="ru-RU"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524000" y="692696"/>
            <a:ext cx="5940152" cy="490492"/>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46AC"/>
              </a:solidFill>
            </a:endParaRPr>
          </a:p>
        </p:txBody>
      </p:sp>
      <p:sp>
        <p:nvSpPr>
          <p:cNvPr id="6" name="TextBox 5"/>
          <p:cNvSpPr txBox="1"/>
          <p:nvPr/>
        </p:nvSpPr>
        <p:spPr>
          <a:xfrm>
            <a:off x="1524000" y="659967"/>
            <a:ext cx="6357950" cy="398780"/>
          </a:xfrm>
          <a:prstGeom prst="rect">
            <a:avLst/>
          </a:prstGeom>
          <a:noFill/>
        </p:spPr>
        <p:txBody>
          <a:bodyPr wrap="square" rtlCol="0">
            <a:spAutoFit/>
          </a:bodyPr>
          <a:lstStyle/>
          <a:p>
            <a:r>
              <a:rPr lang="en-US" alt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Presentations of Summer School</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4578" name="Picture 2" descr="https://stem-project.org/uploads/23b99bc3-e530-409a-bb42-59dd7cfc9fcb-1_1_400.png"/>
          <p:cNvPicPr>
            <a:picLocks noChangeAspect="1" noChangeArrowheads="1"/>
          </p:cNvPicPr>
          <p:nvPr/>
        </p:nvPicPr>
        <p:blipFill>
          <a:blip r:embed="rId2"/>
          <a:srcRect/>
          <a:stretch>
            <a:fillRect/>
          </a:stretch>
        </p:blipFill>
        <p:spPr bwMode="auto">
          <a:xfrm>
            <a:off x="1679575" y="1454605"/>
            <a:ext cx="2630475" cy="1760081"/>
          </a:xfrm>
          <a:prstGeom prst="rect">
            <a:avLst/>
          </a:prstGeom>
          <a:noFill/>
        </p:spPr>
      </p:pic>
      <p:pic>
        <p:nvPicPr>
          <p:cNvPr id="24580" name="Picture 4" descr="https://stem-project.org/uploads/0a53d130-2e56-4898-9db6-2ba7c89a0c6f-1_4_400.png"/>
          <p:cNvPicPr>
            <a:picLocks noChangeAspect="1" noChangeArrowheads="1"/>
          </p:cNvPicPr>
          <p:nvPr/>
        </p:nvPicPr>
        <p:blipFill>
          <a:blip r:embed="rId3"/>
          <a:srcRect/>
          <a:stretch>
            <a:fillRect/>
          </a:stretch>
        </p:blipFill>
        <p:spPr bwMode="auto">
          <a:xfrm>
            <a:off x="4503550" y="1463570"/>
            <a:ext cx="2378268" cy="1679678"/>
          </a:xfrm>
          <a:prstGeom prst="rect">
            <a:avLst/>
          </a:prstGeom>
          <a:noFill/>
        </p:spPr>
      </p:pic>
      <p:pic>
        <p:nvPicPr>
          <p:cNvPr id="24584" name="Picture 8" descr="https://stem-project.org/uploads/92a72325-2260-405a-9c42-2501927e5506-1_8_400.png"/>
          <p:cNvPicPr>
            <a:picLocks noChangeAspect="1" noChangeArrowheads="1"/>
          </p:cNvPicPr>
          <p:nvPr/>
        </p:nvPicPr>
        <p:blipFill>
          <a:blip r:embed="rId4"/>
          <a:srcRect/>
          <a:stretch>
            <a:fillRect/>
          </a:stretch>
        </p:blipFill>
        <p:spPr bwMode="auto">
          <a:xfrm>
            <a:off x="1679575" y="3571876"/>
            <a:ext cx="2701913" cy="1980784"/>
          </a:xfrm>
          <a:prstGeom prst="rect">
            <a:avLst/>
          </a:prstGeom>
          <a:noFill/>
        </p:spPr>
      </p:pic>
      <p:pic>
        <p:nvPicPr>
          <p:cNvPr id="24586" name="Picture 10" descr="https://stem-project.org/uploads/b62dfac7-62c7-471b-b076-9e74437005b4-1_5_400.png"/>
          <p:cNvPicPr>
            <a:picLocks noChangeAspect="1" noChangeArrowheads="1"/>
          </p:cNvPicPr>
          <p:nvPr/>
        </p:nvPicPr>
        <p:blipFill>
          <a:blip r:embed="rId5"/>
          <a:srcRect/>
          <a:stretch>
            <a:fillRect/>
          </a:stretch>
        </p:blipFill>
        <p:spPr bwMode="auto">
          <a:xfrm>
            <a:off x="7085470" y="1357297"/>
            <a:ext cx="2887522" cy="1783777"/>
          </a:xfrm>
          <a:prstGeom prst="rect">
            <a:avLst/>
          </a:prstGeom>
          <a:noFill/>
        </p:spPr>
      </p:pic>
      <p:pic>
        <p:nvPicPr>
          <p:cNvPr id="24588" name="Picture 12" descr="https://stem-project.org/uploads/dbd092b4-0f91-41dc-b35c-36b58159993f-1_2_400.png"/>
          <p:cNvPicPr>
            <a:picLocks noChangeAspect="1" noChangeArrowheads="1"/>
          </p:cNvPicPr>
          <p:nvPr/>
        </p:nvPicPr>
        <p:blipFill>
          <a:blip r:embed="rId6"/>
          <a:srcRect/>
          <a:stretch>
            <a:fillRect/>
          </a:stretch>
        </p:blipFill>
        <p:spPr bwMode="auto">
          <a:xfrm>
            <a:off x="4557340" y="3571875"/>
            <a:ext cx="2895982" cy="1971819"/>
          </a:xfrm>
          <a:prstGeom prst="rect">
            <a:avLst/>
          </a:prstGeom>
          <a:noFill/>
        </p:spPr>
      </p:pic>
      <p:pic>
        <p:nvPicPr>
          <p:cNvPr id="24590" name="Picture 14" descr="https://stem-project.org/uploads/384969f8-4486-4903-b301-46e99ecf813d-1_3_400.png"/>
          <p:cNvPicPr>
            <a:picLocks noChangeAspect="1" noChangeArrowheads="1"/>
          </p:cNvPicPr>
          <p:nvPr/>
        </p:nvPicPr>
        <p:blipFill>
          <a:blip r:embed="rId7"/>
          <a:srcRect/>
          <a:stretch>
            <a:fillRect/>
          </a:stretch>
        </p:blipFill>
        <p:spPr bwMode="auto">
          <a:xfrm>
            <a:off x="7667635" y="3571876"/>
            <a:ext cx="2824409" cy="192882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524000" y="567186"/>
            <a:ext cx="6286512" cy="490492"/>
          </a:xfrm>
          <a:prstGeom prst="rect">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46AC"/>
              </a:solidFill>
            </a:endParaRPr>
          </a:p>
        </p:txBody>
      </p:sp>
      <p:sp>
        <p:nvSpPr>
          <p:cNvPr id="6" name="TextBox 5"/>
          <p:cNvSpPr txBox="1"/>
          <p:nvPr/>
        </p:nvSpPr>
        <p:spPr>
          <a:xfrm>
            <a:off x="1524000" y="659967"/>
            <a:ext cx="6357950" cy="706755"/>
          </a:xfrm>
          <a:prstGeom prst="rect">
            <a:avLst/>
          </a:prstGeom>
          <a:noFill/>
        </p:spPr>
        <p:txBody>
          <a:bodyPr wrap="square" rtlCol="0">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STEM</a:t>
            </a:r>
            <a:r>
              <a:rPr 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week in M</a:t>
            </a:r>
            <a:r>
              <a:rPr lang="ru-RU"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ru-RU"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 Auezov SKU</a:t>
            </a:r>
            <a:endParaRPr 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p:nvPr/>
        </p:nvPicPr>
        <p:blipFill>
          <a:blip r:embed="rId2" cstate="print"/>
          <a:stretch>
            <a:fillRect/>
          </a:stretch>
        </p:blipFill>
        <p:spPr>
          <a:xfrm>
            <a:off x="1733771" y="1374383"/>
            <a:ext cx="2643205" cy="1857388"/>
          </a:xfrm>
          <a:prstGeom prst="rect">
            <a:avLst/>
          </a:prstGeom>
        </p:spPr>
      </p:pic>
      <p:pic>
        <p:nvPicPr>
          <p:cNvPr id="10" name="Рисунок 9"/>
          <p:cNvPicPr/>
          <p:nvPr/>
        </p:nvPicPr>
        <p:blipFill>
          <a:blip r:embed="rId3" cstate="print"/>
          <a:stretch>
            <a:fillRect/>
          </a:stretch>
        </p:blipFill>
        <p:spPr>
          <a:xfrm>
            <a:off x="4667240" y="1327995"/>
            <a:ext cx="2643206" cy="1886691"/>
          </a:xfrm>
          <a:prstGeom prst="rect">
            <a:avLst/>
          </a:prstGeom>
        </p:spPr>
      </p:pic>
      <p:pic>
        <p:nvPicPr>
          <p:cNvPr id="11" name="Рисунок 10"/>
          <p:cNvPicPr/>
          <p:nvPr/>
        </p:nvPicPr>
        <p:blipFill>
          <a:blip r:embed="rId4" cstate="print"/>
          <a:stretch>
            <a:fillRect/>
          </a:stretch>
        </p:blipFill>
        <p:spPr>
          <a:xfrm>
            <a:off x="7381884" y="1321438"/>
            <a:ext cx="2643206" cy="1857388"/>
          </a:xfrm>
          <a:prstGeom prst="rect">
            <a:avLst/>
          </a:prstGeom>
        </p:spPr>
      </p:pic>
      <p:pic>
        <p:nvPicPr>
          <p:cNvPr id="12" name="Рисунок 11"/>
          <p:cNvPicPr/>
          <p:nvPr/>
        </p:nvPicPr>
        <p:blipFill>
          <a:blip r:embed="rId5" cstate="print"/>
          <a:stretch>
            <a:fillRect/>
          </a:stretch>
        </p:blipFill>
        <p:spPr>
          <a:xfrm>
            <a:off x="1919575" y="3429000"/>
            <a:ext cx="3286149" cy="1785950"/>
          </a:xfrm>
          <a:prstGeom prst="rect">
            <a:avLst/>
          </a:prstGeom>
        </p:spPr>
      </p:pic>
      <p:pic>
        <p:nvPicPr>
          <p:cNvPr id="13" name="Рисунок 12"/>
          <p:cNvPicPr/>
          <p:nvPr/>
        </p:nvPicPr>
        <p:blipFill>
          <a:blip r:embed="rId6" cstate="print"/>
          <a:stretch>
            <a:fillRect/>
          </a:stretch>
        </p:blipFill>
        <p:spPr>
          <a:xfrm>
            <a:off x="6180633" y="3429000"/>
            <a:ext cx="3500462" cy="1643074"/>
          </a:xfrm>
          <a:prstGeom prst="rect">
            <a:avLst/>
          </a:prstGeom>
        </p:spPr>
      </p:pic>
      <p:pic>
        <p:nvPicPr>
          <p:cNvPr id="15" name="Рисунок 14"/>
          <p:cNvPicPr/>
          <p:nvPr/>
        </p:nvPicPr>
        <p:blipFill>
          <a:blip r:embed="rId7" cstate="print"/>
          <a:stretch>
            <a:fillRect/>
          </a:stretch>
        </p:blipFill>
        <p:spPr>
          <a:xfrm>
            <a:off x="2175497" y="5357826"/>
            <a:ext cx="3491875" cy="1301768"/>
          </a:xfrm>
          <a:prstGeom prst="rect">
            <a:avLst/>
          </a:prstGeom>
        </p:spPr>
      </p:pic>
      <p:pic>
        <p:nvPicPr>
          <p:cNvPr id="16" name="Рисунок 15"/>
          <p:cNvPicPr/>
          <p:nvPr/>
        </p:nvPicPr>
        <p:blipFill>
          <a:blip r:embed="rId8" cstate="print"/>
          <a:stretch>
            <a:fillRect/>
          </a:stretch>
        </p:blipFill>
        <p:spPr>
          <a:xfrm>
            <a:off x="6699416" y="5167646"/>
            <a:ext cx="2571768" cy="150019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a:xfrm>
            <a:off x="1703705" y="567055"/>
            <a:ext cx="8682355" cy="368935"/>
          </a:xfrm>
        </p:spPr>
        <p:txBody>
          <a:bodyPr wrap="square"/>
          <a:lstStyle/>
          <a:p>
            <a:pPr algn="ctr"/>
            <a:r>
              <a:rPr lang="en-US" altLang="ru-RU">
                <a:solidFill>
                  <a:srgbClr val="C00000"/>
                </a:solidFill>
              </a:rPr>
              <a:t>STEM events at M. Auezov South Kazkhstan University</a:t>
            </a:r>
          </a:p>
        </p:txBody>
      </p:sp>
      <p:sp>
        <p:nvSpPr>
          <p:cNvPr id="6" name="TextBox 5"/>
          <p:cNvSpPr txBox="1"/>
          <p:nvPr/>
        </p:nvSpPr>
        <p:spPr>
          <a:xfrm>
            <a:off x="3215640" y="117042"/>
            <a:ext cx="6357950" cy="398780"/>
          </a:xfrm>
          <a:prstGeom prst="rect">
            <a:avLst/>
          </a:prstGeom>
          <a:noFill/>
        </p:spPr>
        <p:txBody>
          <a:bodyPr wrap="square" rtlCol="0">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STEM</a:t>
            </a:r>
            <a:r>
              <a:rPr 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ru-RU"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taecher  traning</a:t>
            </a:r>
          </a:p>
        </p:txBody>
      </p:sp>
      <p:graphicFrame>
        <p:nvGraphicFramePr>
          <p:cNvPr id="2" name="Замещающее содержимое 1"/>
          <p:cNvGraphicFramePr>
            <a:graphicFrameLocks noGrp="1"/>
          </p:cNvGraphicFramePr>
          <p:nvPr>
            <p:ph sz="half" idx="1"/>
          </p:nvPr>
        </p:nvGraphicFramePr>
        <p:xfrm>
          <a:off x="2063115" y="1556862"/>
          <a:ext cx="3500120" cy="2396490"/>
        </p:xfrm>
        <a:graphic>
          <a:graphicData uri="http://schemas.openxmlformats.org/presentationml/2006/ole">
            <mc:AlternateContent xmlns:mc="http://schemas.openxmlformats.org/markup-compatibility/2006">
              <mc:Choice xmlns:v="urn:schemas-microsoft-com:vml" Requires="v">
                <p:oleObj spid="_x0000_s1033" r:id="rId3" imgW="10134600" imgH="7416800" progId="Paint.Picture">
                  <p:embed/>
                </p:oleObj>
              </mc:Choice>
              <mc:Fallback>
                <p:oleObj r:id="rId3" imgW="10134600" imgH="7416800" progId="Paint.Picture">
                  <p:embed/>
                  <p:pic>
                    <p:nvPicPr>
                      <p:cNvPr id="0" name="Изображение 2"/>
                      <p:cNvPicPr/>
                      <p:nvPr/>
                    </p:nvPicPr>
                    <p:blipFill>
                      <a:blip r:embed="rId4"/>
                      <a:stretch>
                        <a:fillRect/>
                      </a:stretch>
                    </p:blipFill>
                    <p:spPr>
                      <a:xfrm>
                        <a:off x="2063115" y="1556862"/>
                        <a:ext cx="3500120" cy="2396490"/>
                      </a:xfrm>
                      <a:prstGeom prst="rect">
                        <a:avLst/>
                      </a:prstGeom>
                    </p:spPr>
                  </p:pic>
                </p:oleObj>
              </mc:Fallback>
            </mc:AlternateContent>
          </a:graphicData>
        </a:graphic>
      </p:graphicFrame>
      <p:graphicFrame>
        <p:nvGraphicFramePr>
          <p:cNvPr id="5" name="Замещающее содержимое 4"/>
          <p:cNvGraphicFramePr>
            <a:graphicFrameLocks noGrp="1"/>
          </p:cNvGraphicFramePr>
          <p:nvPr>
            <p:ph sz="half" idx="2"/>
          </p:nvPr>
        </p:nvGraphicFramePr>
        <p:xfrm>
          <a:off x="6180455" y="1588770"/>
          <a:ext cx="3909060" cy="2332990"/>
        </p:xfrm>
        <a:graphic>
          <a:graphicData uri="http://schemas.openxmlformats.org/presentationml/2006/ole">
            <mc:AlternateContent xmlns:mc="http://schemas.openxmlformats.org/markup-compatibility/2006">
              <mc:Choice xmlns:v="urn:schemas-microsoft-com:vml" Requires="v">
                <p:oleObj spid="_x0000_s1034" r:id="rId5" imgW="10115550" imgH="6896100" progId="Paint.Picture">
                  <p:embed/>
                </p:oleObj>
              </mc:Choice>
              <mc:Fallback>
                <p:oleObj r:id="rId5" imgW="10115550" imgH="6896100" progId="Paint.Picture">
                  <p:embed/>
                  <p:pic>
                    <p:nvPicPr>
                      <p:cNvPr id="0" name="Изображение 8"/>
                      <p:cNvPicPr/>
                      <p:nvPr/>
                    </p:nvPicPr>
                    <p:blipFill>
                      <a:blip r:embed="rId6"/>
                      <a:stretch>
                        <a:fillRect/>
                      </a:stretch>
                    </p:blipFill>
                    <p:spPr>
                      <a:xfrm>
                        <a:off x="6180455" y="1588770"/>
                        <a:ext cx="3909060" cy="2332990"/>
                      </a:xfrm>
                      <a:prstGeom prst="rect">
                        <a:avLst/>
                      </a:prstGeom>
                    </p:spPr>
                  </p:pic>
                </p:oleObj>
              </mc:Fallback>
            </mc:AlternateContent>
          </a:graphicData>
        </a:graphic>
      </p:graphicFrame>
      <p:graphicFrame>
        <p:nvGraphicFramePr>
          <p:cNvPr id="17" name="Объект 16"/>
          <p:cNvGraphicFramePr/>
          <p:nvPr/>
        </p:nvGraphicFramePr>
        <p:xfrm>
          <a:off x="2063115" y="4284980"/>
          <a:ext cx="3365500" cy="2002790"/>
        </p:xfrm>
        <a:graphic>
          <a:graphicData uri="http://schemas.openxmlformats.org/presentationml/2006/ole">
            <mc:AlternateContent xmlns:mc="http://schemas.openxmlformats.org/markup-compatibility/2006">
              <mc:Choice xmlns:v="urn:schemas-microsoft-com:vml" Requires="v">
                <p:oleObj spid="_x0000_s1035" r:id="rId7" imgW="10160000" imgH="6381750" progId="Paint.Picture">
                  <p:embed/>
                </p:oleObj>
              </mc:Choice>
              <mc:Fallback>
                <p:oleObj r:id="rId7" imgW="10160000" imgH="6381750" progId="Paint.Picture">
                  <p:embed/>
                  <p:pic>
                    <p:nvPicPr>
                      <p:cNvPr id="0" name="Изображение 17"/>
                      <p:cNvPicPr/>
                      <p:nvPr/>
                    </p:nvPicPr>
                    <p:blipFill>
                      <a:blip r:embed="rId8"/>
                      <a:stretch>
                        <a:fillRect/>
                      </a:stretch>
                    </p:blipFill>
                    <p:spPr>
                      <a:xfrm>
                        <a:off x="2063115" y="4284980"/>
                        <a:ext cx="3365500" cy="2002790"/>
                      </a:xfrm>
                      <a:prstGeom prst="rect">
                        <a:avLst/>
                      </a:prstGeom>
                    </p:spPr>
                  </p:pic>
                </p:oleObj>
              </mc:Fallback>
            </mc:AlternateContent>
          </a:graphicData>
        </a:graphic>
      </p:graphicFrame>
      <p:graphicFrame>
        <p:nvGraphicFramePr>
          <p:cNvPr id="19" name="Объект 18"/>
          <p:cNvGraphicFramePr/>
          <p:nvPr/>
        </p:nvGraphicFramePr>
        <p:xfrm>
          <a:off x="6096000" y="4221480"/>
          <a:ext cx="3801745" cy="2259965"/>
        </p:xfrm>
        <a:graphic>
          <a:graphicData uri="http://schemas.openxmlformats.org/presentationml/2006/ole">
            <mc:AlternateContent xmlns:mc="http://schemas.openxmlformats.org/markup-compatibility/2006">
              <mc:Choice xmlns:v="urn:schemas-microsoft-com:vml" Requires="v">
                <p:oleObj spid="_x0000_s1036" r:id="rId9" imgW="8089900" imgH="4933950" progId="Paint.Picture">
                  <p:embed/>
                </p:oleObj>
              </mc:Choice>
              <mc:Fallback>
                <p:oleObj r:id="rId9" imgW="8089900" imgH="4933950" progId="Paint.Picture">
                  <p:embed/>
                  <p:pic>
                    <p:nvPicPr>
                      <p:cNvPr id="0" name="Изображение 19"/>
                      <p:cNvPicPr/>
                      <p:nvPr/>
                    </p:nvPicPr>
                    <p:blipFill>
                      <a:blip r:embed="rId10"/>
                      <a:stretch>
                        <a:fillRect/>
                      </a:stretch>
                    </p:blipFill>
                    <p:spPr>
                      <a:xfrm>
                        <a:off x="6096000" y="4221480"/>
                        <a:ext cx="3801745" cy="2259965"/>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3661410"/>
          </a:xfrm>
          <a:prstGeom prst="rect">
            <a:avLst/>
          </a:prstGeom>
          <a:noFill/>
        </p:spPr>
        <p:txBody>
          <a:bodyPr wrap="square" rtlCol="0">
            <a:spAutoFit/>
          </a:bodyPr>
          <a:lstStyle/>
          <a:p>
            <a:pPr marL="342900" indent="-342900"/>
            <a:endParaRPr lang="en-US" sz="2000" b="1" dirty="0" smtClean="0">
              <a:solidFill>
                <a:schemeClr val="tx2"/>
              </a:solidFill>
              <a:latin typeface="Arial" panose="020B0604020202020204" pitchFamily="34" charset="0"/>
              <a:cs typeface="Arial" panose="020B0604020202020204" pitchFamily="34" charset="0"/>
            </a:endParaRPr>
          </a:p>
          <a:p>
            <a:pPr marL="342900" indent="-342900"/>
            <a:r>
              <a:rPr lang="ru-RU" altLang="en-US" sz="2000" b="1" dirty="0" smtClean="0">
                <a:solidFill>
                  <a:schemeClr val="tx2"/>
                </a:solidFill>
                <a:latin typeface="Arial" panose="020B0604020202020204" pitchFamily="34" charset="0"/>
                <a:cs typeface="Arial" panose="020B0604020202020204" pitchFamily="34" charset="0"/>
              </a:rPr>
              <a:t> </a:t>
            </a:r>
            <a:r>
              <a:rPr lang="en-US" altLang="en-US" sz="2400" b="1" dirty="0" smtClean="0">
                <a:solidFill>
                  <a:schemeClr val="tx2"/>
                </a:solidFill>
                <a:latin typeface="Arial" panose="020B0604020202020204" pitchFamily="34" charset="0"/>
                <a:cs typeface="Arial" panose="020B0604020202020204" pitchFamily="34" charset="0"/>
              </a:rPr>
              <a:t>M. Auezov South Kazakhstan University is very grateful for The ERASMUS+ program of the European Union and European partners for the valuable experience that we received during the realization of the project.</a:t>
            </a:r>
            <a:endParaRPr lang="en-US" sz="2400" b="1" dirty="0" smtClean="0">
              <a:solidFill>
                <a:schemeClr val="tx2"/>
              </a:solidFill>
              <a:latin typeface="Arial" panose="020B0604020202020204" pitchFamily="34" charset="0"/>
              <a:cs typeface="Arial" panose="020B0604020202020204" pitchFamily="34" charset="0"/>
            </a:endParaRPr>
          </a:p>
          <a:p>
            <a:pPr marL="342900" indent="-342900" algn="ctr"/>
            <a:endParaRPr lang="en-US" sz="2000" b="1" dirty="0" smtClean="0">
              <a:solidFill>
                <a:schemeClr val="tx2"/>
              </a:solidFill>
              <a:latin typeface="Arial" panose="020B0604020202020204" pitchFamily="34" charset="0"/>
              <a:cs typeface="Arial" panose="020B0604020202020204" pitchFamily="34" charset="0"/>
            </a:endParaRPr>
          </a:p>
          <a:p>
            <a:pPr marL="342900" indent="-342900" algn="ctr"/>
            <a:endParaRPr lang="en-US" sz="2000" b="1" dirty="0" smtClean="0">
              <a:solidFill>
                <a:schemeClr val="tx2"/>
              </a:solidFill>
              <a:latin typeface="Arial" panose="020B0604020202020204" pitchFamily="34" charset="0"/>
              <a:cs typeface="Arial" panose="020B0604020202020204" pitchFamily="34" charset="0"/>
            </a:endParaRPr>
          </a:p>
          <a:p>
            <a:pPr marL="342900" indent="-342900" algn="ctr"/>
            <a:endParaRPr lang="en-US" sz="2000" b="1" dirty="0" smtClean="0">
              <a:solidFill>
                <a:schemeClr val="tx2"/>
              </a:solidFill>
              <a:latin typeface="Arial" panose="020B0604020202020204" pitchFamily="34" charset="0"/>
              <a:cs typeface="Arial" panose="020B0604020202020204" pitchFamily="34" charset="0"/>
            </a:endParaRPr>
          </a:p>
          <a:p>
            <a:pPr marL="342900" indent="-342900" algn="ctr"/>
            <a:r>
              <a:rPr lang="en-US" sz="2000" b="1" dirty="0" smtClean="0">
                <a:solidFill>
                  <a:schemeClr val="tx2"/>
                </a:solidFill>
                <a:latin typeface="Arial" panose="020B0604020202020204" pitchFamily="34" charset="0"/>
                <a:cs typeface="Arial" panose="020B0604020202020204" pitchFamily="34" charset="0"/>
              </a:rPr>
              <a:t>THANK YOU FOR YOUR ATTENTION!</a:t>
            </a:r>
          </a:p>
          <a:p>
            <a:endParaRPr lang="en-US" b="1" dirty="0" smtClean="0">
              <a:solidFill>
                <a:schemeClr val="tx2"/>
              </a:solidFill>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 </a:t>
            </a:r>
            <a:endParaRPr lang="ru-RU"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4954270"/>
          </a:xfrm>
          <a:prstGeom prst="rect">
            <a:avLst/>
          </a:prstGeom>
          <a:noFill/>
        </p:spPr>
        <p:txBody>
          <a:bodyPr wrap="square" rtlCol="0">
            <a:spAutoFit/>
          </a:bodyPr>
          <a:lstStyle/>
          <a:p>
            <a:r>
              <a:rPr lang="en-US" sz="2000" b="1" dirty="0" smtClean="0">
                <a:solidFill>
                  <a:srgbClr val="C00000"/>
                </a:solidFill>
                <a:latin typeface="Arial" panose="020B0604020202020204" pitchFamily="34" charset="0"/>
                <a:cs typeface="Arial" panose="020B0604020202020204" pitchFamily="34" charset="0"/>
              </a:rPr>
              <a:t>The main goal of the project:  </a:t>
            </a:r>
            <a:r>
              <a:rPr lang="en-US" sz="2000" b="1" dirty="0" smtClean="0">
                <a:solidFill>
                  <a:srgbClr val="002060"/>
                </a:solidFill>
                <a:latin typeface="Arial" panose="020B0604020202020204" pitchFamily="34" charset="0"/>
                <a:cs typeface="Arial" panose="020B0604020202020204" pitchFamily="34" charset="0"/>
              </a:rPr>
              <a:t>to improve the quality of training of STEM teachers at partner universities in accordance with the provisions of the Bologna Declaration and the needs of the knowledge economy</a:t>
            </a:r>
            <a:endParaRPr lang="ru-RU" sz="2000" dirty="0" smtClean="0">
              <a:solidFill>
                <a:srgbClr val="002060"/>
              </a:solidFill>
              <a:latin typeface="Arial" panose="020B0604020202020204" pitchFamily="34" charset="0"/>
              <a:cs typeface="Arial" panose="020B0604020202020204" pitchFamily="34" charset="0"/>
            </a:endParaRPr>
          </a:p>
          <a:p>
            <a:endParaRPr lang="en-US" sz="2000" b="1" dirty="0" smtClean="0">
              <a:solidFill>
                <a:srgbClr val="C00000"/>
              </a:solidFill>
              <a:latin typeface="Arial" panose="020B0604020202020204" pitchFamily="34" charset="0"/>
              <a:cs typeface="Arial" panose="020B0604020202020204" pitchFamily="34" charset="0"/>
            </a:endParaRPr>
          </a:p>
          <a:p>
            <a:r>
              <a:rPr lang="en-US" sz="2000" b="1" dirty="0" smtClean="0">
                <a:solidFill>
                  <a:srgbClr val="C00000"/>
                </a:solidFill>
                <a:latin typeface="Arial" panose="020B0604020202020204" pitchFamily="34" charset="0"/>
                <a:cs typeface="Arial" panose="020B0604020202020204" pitchFamily="34" charset="0"/>
              </a:rPr>
              <a:t>Specific objectives of the project:</a:t>
            </a:r>
          </a:p>
          <a:p>
            <a:pPr algn="l">
              <a:buClrTx/>
              <a:buSzTx/>
              <a:buFontTx/>
            </a:pPr>
            <a:r>
              <a:rPr lang="en-US" sz="2000" b="1" dirty="0" smtClean="0">
                <a:solidFill>
                  <a:srgbClr val="002060"/>
                </a:solidFill>
                <a:latin typeface="Arial" panose="020B0604020202020204" pitchFamily="34" charset="0"/>
                <a:cs typeface="Arial" panose="020B0604020202020204" pitchFamily="34" charset="0"/>
              </a:rPr>
              <a:t> - Development of master's programs for the preparation of STEM teachers based on an integrated approach;</a:t>
            </a:r>
          </a:p>
          <a:p>
            <a:r>
              <a:rPr lang="en-US" sz="2000" b="1" dirty="0" smtClean="0">
                <a:solidFill>
                  <a:srgbClr val="002060"/>
                </a:solidFill>
                <a:latin typeface="Arial" panose="020B0604020202020204" pitchFamily="34" charset="0"/>
                <a:cs typeface="Arial" panose="020B0604020202020204" pitchFamily="34" charset="0"/>
              </a:rPr>
              <a:t>- Creation of regional STEM resource centers providing consulting and interaction services;</a:t>
            </a:r>
          </a:p>
          <a:p>
            <a:r>
              <a:rPr lang="en-US" sz="2000" b="1" dirty="0" smtClean="0">
                <a:solidFill>
                  <a:srgbClr val="002060"/>
                </a:solidFill>
                <a:latin typeface="Arial" panose="020B0604020202020204" pitchFamily="34" charset="0"/>
                <a:cs typeface="Arial" panose="020B0604020202020204" pitchFamily="34" charset="0"/>
              </a:rPr>
              <a:t>- STEM Ambassador Training;</a:t>
            </a:r>
          </a:p>
          <a:p>
            <a:r>
              <a:rPr lang="en-US" sz="2000" b="1" dirty="0" smtClean="0">
                <a:solidFill>
                  <a:srgbClr val="002060"/>
                </a:solidFill>
                <a:latin typeface="Arial" panose="020B0604020202020204" pitchFamily="34" charset="0"/>
                <a:cs typeface="Arial" panose="020B0604020202020204" pitchFamily="34" charset="0"/>
              </a:rPr>
              <a:t>- Teaching teachers new skills.</a:t>
            </a:r>
          </a:p>
          <a:p>
            <a:endParaRPr lang="en-US" sz="2000" b="1" dirty="0" smtClean="0">
              <a:solidFill>
                <a:srgbClr val="002060"/>
              </a:solidFill>
              <a:latin typeface="Arial" panose="020B0604020202020204" pitchFamily="34" charset="0"/>
              <a:cs typeface="Arial" panose="020B0604020202020204" pitchFamily="34" charset="0"/>
            </a:endParaRPr>
          </a:p>
          <a:p>
            <a:endParaRPr lang="en-US" sz="2000" b="1" dirty="0" smtClean="0">
              <a:solidFill>
                <a:srgbClr val="C00000"/>
              </a:solidFill>
              <a:latin typeface="Arial" panose="020B0604020202020204" pitchFamily="34" charset="0"/>
              <a:cs typeface="Arial" panose="020B0604020202020204" pitchFamily="34" charset="0"/>
            </a:endParaRPr>
          </a:p>
          <a:p>
            <a:endParaRPr lang="en-US" b="1" dirty="0" smtClean="0">
              <a:solidFill>
                <a:schemeClr val="tx2"/>
              </a:solidFill>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 </a:t>
            </a:r>
            <a:endParaRPr lang="ru-RU"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5569585"/>
          </a:xfrm>
          <a:prstGeom prst="rect">
            <a:avLst/>
          </a:prstGeom>
          <a:noFill/>
        </p:spPr>
        <p:txBody>
          <a:bodyPr wrap="square" rtlCol="0">
            <a:spAutoFit/>
          </a:bodyPr>
          <a:lstStyle/>
          <a:p>
            <a:r>
              <a:rPr lang="en-US" sz="2000" b="1" dirty="0" smtClean="0">
                <a:solidFill>
                  <a:srgbClr val="C00000"/>
                </a:solidFill>
                <a:latin typeface="Arial" panose="020B0604020202020204" pitchFamily="34" charset="0"/>
                <a:cs typeface="Arial" panose="020B0604020202020204" pitchFamily="34" charset="0"/>
              </a:rPr>
              <a:t>Needs for STEM</a:t>
            </a:r>
          </a:p>
          <a:p>
            <a:r>
              <a:rPr lang="en-US" sz="2000" b="1" dirty="0" smtClean="0">
                <a:solidFill>
                  <a:srgbClr val="002060"/>
                </a:solidFill>
                <a:latin typeface="Arial" panose="020B0604020202020204" pitchFamily="34" charset="0"/>
                <a:cs typeface="Arial" panose="020B0604020202020204" pitchFamily="34" charset="0"/>
              </a:rPr>
              <a:t>The project team has developed online questionnaires related to the target groups and survey’s goals. The following are online questionnaires’ links: </a:t>
            </a:r>
          </a:p>
          <a:p>
            <a:r>
              <a:rPr lang="ru-RU" sz="2000" dirty="0" smtClean="0">
                <a:solidFill>
                  <a:srgbClr val="002060"/>
                </a:solidFill>
                <a:latin typeface="Arial" panose="020B0604020202020204" pitchFamily="34" charset="0"/>
                <a:cs typeface="Arial" panose="020B0604020202020204" pitchFamily="34" charset="0"/>
              </a:rPr>
              <a:t>1)	questionnairefor middle and high school students: https://docs.google.com/forms/d/1ZjZo6kg2lmKg7wOefs41z0OmMAT9LwmnOo-pmKeIw6s/edit</a:t>
            </a:r>
            <a:r>
              <a:rPr lang="en-US" altLang="ru-RU" sz="2000" dirty="0" smtClean="0">
                <a:solidFill>
                  <a:srgbClr val="002060"/>
                </a:solidFill>
                <a:latin typeface="Arial" panose="020B0604020202020204" pitchFamily="34" charset="0"/>
                <a:cs typeface="Arial" panose="020B0604020202020204" pitchFamily="34" charset="0"/>
              </a:rPr>
              <a:t> (</a:t>
            </a:r>
            <a:r>
              <a:rPr lang="en-US" altLang="ru-RU" sz="2000" dirty="0" smtClean="0">
                <a:solidFill>
                  <a:srgbClr val="FF0000"/>
                </a:solidFill>
                <a:latin typeface="Arial" panose="020B0604020202020204" pitchFamily="34" charset="0"/>
                <a:cs typeface="Arial" panose="020B0604020202020204" pitchFamily="34" charset="0"/>
              </a:rPr>
              <a:t>201 Kazakhstani schoolchildren from 20 settlements</a:t>
            </a:r>
            <a:r>
              <a:rPr lang="en-US" altLang="ru-RU" sz="2000" dirty="0" smtClean="0">
                <a:solidFill>
                  <a:srgbClr val="002060"/>
                </a:solidFill>
                <a:latin typeface="Arial" panose="020B0604020202020204" pitchFamily="34" charset="0"/>
                <a:cs typeface="Arial" panose="020B0604020202020204" pitchFamily="34" charset="0"/>
              </a:rPr>
              <a:t>)</a:t>
            </a:r>
          </a:p>
          <a:p>
            <a:r>
              <a:rPr lang="ru-RU" sz="2000" dirty="0" smtClean="0">
                <a:solidFill>
                  <a:srgbClr val="002060"/>
                </a:solidFill>
                <a:latin typeface="Arial" panose="020B0604020202020204" pitchFamily="34" charset="0"/>
                <a:cs typeface="Arial" panose="020B0604020202020204" pitchFamily="34" charset="0"/>
              </a:rPr>
              <a:t>2)	questionnaire for secondary school teachers of STEM-disciplines: https://docs.google.com/forms/d/1jdxlAQshBobrt-WWJbTMScrvHpjXi3m-DG9rJ_raheY/edit</a:t>
            </a:r>
            <a:r>
              <a:rPr lang="en-US" altLang="ru-RU" sz="2000" dirty="0" smtClean="0">
                <a:solidFill>
                  <a:srgbClr val="002060"/>
                </a:solidFill>
                <a:latin typeface="Arial" panose="020B0604020202020204" pitchFamily="34" charset="0"/>
                <a:cs typeface="Arial" panose="020B0604020202020204" pitchFamily="34" charset="0"/>
              </a:rPr>
              <a:t> (</a:t>
            </a:r>
            <a:r>
              <a:rPr lang="en-US" altLang="ru-RU" sz="2000" dirty="0" smtClean="0">
                <a:solidFill>
                  <a:srgbClr val="FF0000"/>
                </a:solidFill>
                <a:latin typeface="Arial" panose="020B0604020202020204" pitchFamily="34" charset="0"/>
                <a:cs typeface="Arial" panose="020B0604020202020204" pitchFamily="34" charset="0"/>
              </a:rPr>
              <a:t>306 teachers from 20 settlements</a:t>
            </a:r>
            <a:r>
              <a:rPr lang="en-US" altLang="ru-RU" sz="2000" dirty="0" smtClean="0">
                <a:solidFill>
                  <a:srgbClr val="002060"/>
                </a:solidFill>
                <a:latin typeface="Arial" panose="020B0604020202020204" pitchFamily="34" charset="0"/>
                <a:cs typeface="Arial" panose="020B0604020202020204" pitchFamily="34" charset="0"/>
              </a:rPr>
              <a:t>)</a:t>
            </a:r>
          </a:p>
          <a:p>
            <a:r>
              <a:rPr lang="ru-RU" sz="2000" dirty="0" smtClean="0">
                <a:solidFill>
                  <a:srgbClr val="002060"/>
                </a:solidFill>
                <a:latin typeface="Arial" panose="020B0604020202020204" pitchFamily="34" charset="0"/>
                <a:cs typeface="Arial" panose="020B0604020202020204" pitchFamily="34" charset="0"/>
              </a:rPr>
              <a:t>3)	questionnaire for STEM-teachers at supplementary education institutions</a:t>
            </a:r>
            <a:r>
              <a:rPr lang="en-US" altLang="ru-RU" sz="2000" dirty="0" smtClean="0">
                <a:solidFill>
                  <a:srgbClr val="002060"/>
                </a:solidFill>
                <a:latin typeface="Arial" panose="020B0604020202020204" pitchFamily="34" charset="0"/>
                <a:cs typeface="Arial" panose="020B0604020202020204" pitchFamily="34" charset="0"/>
              </a:rPr>
              <a:t> (</a:t>
            </a:r>
            <a:r>
              <a:rPr lang="en-US" altLang="ru-RU" sz="2000" dirty="0" smtClean="0">
                <a:solidFill>
                  <a:srgbClr val="FF0000"/>
                </a:solidFill>
                <a:latin typeface="Arial" panose="020B0604020202020204" pitchFamily="34" charset="0"/>
                <a:cs typeface="Arial" panose="020B0604020202020204" pitchFamily="34" charset="0"/>
              </a:rPr>
              <a:t>152 teacher has participated</a:t>
            </a:r>
            <a:r>
              <a:rPr lang="en-US" altLang="ru-RU" sz="2000" dirty="0" smtClean="0">
                <a:solidFill>
                  <a:srgbClr val="002060"/>
                </a:solidFill>
                <a:latin typeface="Arial" panose="020B0604020202020204" pitchFamily="34" charset="0"/>
                <a:cs typeface="Arial" panose="020B0604020202020204" pitchFamily="34" charset="0"/>
              </a:rPr>
              <a:t>)</a:t>
            </a:r>
            <a:r>
              <a:rPr lang="ru-RU" sz="2000" dirty="0" smtClean="0">
                <a:solidFill>
                  <a:srgbClr val="002060"/>
                </a:solidFill>
                <a:latin typeface="Arial" panose="020B0604020202020204" pitchFamily="34" charset="0"/>
                <a:cs typeface="Arial" panose="020B0604020202020204" pitchFamily="34" charset="0"/>
              </a:rPr>
              <a:t>:</a:t>
            </a:r>
          </a:p>
          <a:p>
            <a:r>
              <a:rPr lang="ru-RU" sz="2000" dirty="0" smtClean="0">
                <a:solidFill>
                  <a:srgbClr val="002060"/>
                </a:solidFill>
                <a:latin typeface="Arial" panose="020B0604020202020204" pitchFamily="34" charset="0"/>
                <a:cs typeface="Arial" panose="020B0604020202020204" pitchFamily="34" charset="0"/>
              </a:rPr>
              <a:t>https://docs.google.com/forms/d/1D2qFppTF_v09jImy8c5DfbmWNsgOFNS3JJrOJTi6bMc/edit</a:t>
            </a:r>
          </a:p>
          <a:p>
            <a:endParaRPr lang="en-US" sz="2000" b="1" dirty="0" smtClean="0">
              <a:solidFill>
                <a:srgbClr val="002060"/>
              </a:solidFill>
              <a:latin typeface="Arial" panose="020B0604020202020204" pitchFamily="34" charset="0"/>
              <a:cs typeface="Arial" panose="020B0604020202020204" pitchFamily="34" charset="0"/>
            </a:endParaRPr>
          </a:p>
          <a:p>
            <a:endParaRPr lang="en-US" sz="2000" b="1" dirty="0" smtClean="0">
              <a:solidFill>
                <a:srgbClr val="C00000"/>
              </a:solidFill>
              <a:latin typeface="Arial" panose="020B0604020202020204" pitchFamily="34" charset="0"/>
              <a:cs typeface="Arial" panose="020B0604020202020204" pitchFamily="34" charset="0"/>
            </a:endParaRPr>
          </a:p>
          <a:p>
            <a:endParaRPr lang="en-US" b="1" dirty="0" smtClean="0">
              <a:solidFill>
                <a:schemeClr val="tx2"/>
              </a:solidFill>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 </a:t>
            </a:r>
            <a:endParaRPr lang="ru-RU"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4892675"/>
          </a:xfrm>
          <a:prstGeom prst="rect">
            <a:avLst/>
          </a:prstGeom>
          <a:noFill/>
        </p:spPr>
        <p:txBody>
          <a:bodyPr wrap="square" rtlCol="0">
            <a:spAutoFit/>
          </a:bodyPr>
          <a:lstStyle/>
          <a:p>
            <a:r>
              <a:rPr lang="en-US" sz="2000" b="1" dirty="0" smtClean="0">
                <a:solidFill>
                  <a:srgbClr val="C00000"/>
                </a:solidFill>
                <a:latin typeface="Arial" panose="020B0604020202020204" pitchFamily="34" charset="0"/>
                <a:cs typeface="Arial" panose="020B0604020202020204" pitchFamily="34" charset="0"/>
              </a:rPr>
              <a:t>Conclusions of Needs analyses</a:t>
            </a:r>
          </a:p>
          <a:p>
            <a:r>
              <a:rPr lang="en-US" sz="2000" b="1" dirty="0" smtClean="0">
                <a:solidFill>
                  <a:srgbClr val="002060"/>
                </a:solidFill>
                <a:latin typeface="Arial" panose="020B0604020202020204" pitchFamily="34" charset="0"/>
                <a:cs typeface="Arial" panose="020B0604020202020204" pitchFamily="34" charset="0"/>
              </a:rPr>
              <a:t>To sum up, the project team considers that:</a:t>
            </a:r>
          </a:p>
          <a:p>
            <a:r>
              <a:rPr lang="en-US" sz="2000" b="1" dirty="0" smtClean="0">
                <a:solidFill>
                  <a:srgbClr val="002060"/>
                </a:solidFill>
                <a:latin typeface="Arial" panose="020B0604020202020204" pitchFamily="34" charset="0"/>
                <a:cs typeface="Arial" panose="020B0604020202020204" pitchFamily="34" charset="0"/>
              </a:rPr>
              <a:t>1.	</a:t>
            </a:r>
            <a:r>
              <a:rPr lang="en-US" b="1" dirty="0" smtClean="0">
                <a:solidFill>
                  <a:srgbClr val="002060"/>
                </a:solidFill>
                <a:latin typeface="Arial" panose="020B0604020202020204" pitchFamily="34" charset="0"/>
                <a:cs typeface="Arial" panose="020B0604020202020204" pitchFamily="34" charset="0"/>
              </a:rPr>
              <a:t>STEM teachers’ professional development needs and prospects for integrated STEM approach implementation in Kazakhstan are as follows: Master of Stem Education curriculum and Professional development training courses to be developed within the project should focus on the following pedagogical approaches, teaching methods and techniques indicated by the respondents as providing high students’ motivation and good learning outcomes within the STEM subjects: PBL, IBL, differentiated learning, research and laboratory studies.</a:t>
            </a:r>
          </a:p>
          <a:p>
            <a:r>
              <a:rPr lang="en-US" b="1" dirty="0" smtClean="0">
                <a:solidFill>
                  <a:srgbClr val="002060"/>
                </a:solidFill>
                <a:latin typeface="Arial" panose="020B0604020202020204" pitchFamily="34" charset="0"/>
                <a:cs typeface="Arial" panose="020B0604020202020204" pitchFamily="34" charset="0"/>
              </a:rPr>
              <a:t>2.	At the same time it is necessary to develop STEM ambassador courses and carry out STEM events like STEM days&amp;weeks, STEM festivals in terms to overcome the negative trends of participation’ absence in STEM-focused activities and to increase the role of integrated STEM-approach in the whole educational area.</a:t>
            </a:r>
          </a:p>
          <a:p>
            <a:r>
              <a:rPr lang="en-US" b="1" dirty="0" smtClean="0">
                <a:solidFill>
                  <a:srgbClr val="FF0000"/>
                </a:solidFill>
                <a:latin typeface="Arial" panose="020B0604020202020204" pitchFamily="34" charset="0"/>
                <a:cs typeface="Arial" panose="020B0604020202020204" pitchFamily="34" charset="0"/>
              </a:rPr>
              <a:t> The analytical data of the survey were used for developing learning outcomes of master program.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6002" y="329625"/>
            <a:ext cx="11254700" cy="724247"/>
          </a:xfrm>
        </p:spPr>
        <p:txBody>
          <a:bodyPr>
            <a:normAutofit fontScale="25000" lnSpcReduction="20000"/>
          </a:bodyPr>
          <a:lstStyle/>
          <a:p>
            <a:r>
              <a:rPr lang="en-US" sz="3600" b="1" dirty="0" smtClean="0">
                <a:solidFill>
                  <a:srgbClr val="C00000"/>
                </a:solidFill>
                <a:latin typeface="Arial" panose="020B0604020202020204" pitchFamily="34" charset="0"/>
              </a:rPr>
              <a:t>              </a:t>
            </a:r>
            <a:r>
              <a:rPr lang="en-US" sz="8615" b="1" dirty="0" smtClean="0">
                <a:solidFill>
                  <a:srgbClr val="C00000"/>
                </a:solidFill>
                <a:latin typeface="Arial" panose="020B0604020202020204" pitchFamily="34" charset="0"/>
              </a:rPr>
              <a:t>Development </a:t>
            </a:r>
            <a:r>
              <a:rPr lang="en-US" sz="8615" b="1" dirty="0" smtClean="0">
                <a:solidFill>
                  <a:srgbClr val="C00000"/>
                </a:solidFill>
                <a:latin typeface="Arial" panose="020B0604020202020204" pitchFamily="34" charset="0"/>
                <a:sym typeface="+mn-ea"/>
              </a:rPr>
              <a:t> of the program:</a:t>
            </a:r>
            <a:r>
              <a:rPr lang="en-US" altLang="ru-RU" sz="3600" b="1" dirty="0" smtClean="0">
                <a:solidFill>
                  <a:schemeClr val="accent4">
                    <a:lumMod val="75000"/>
                  </a:schemeClr>
                </a:solidFill>
              </a:rPr>
              <a:t> </a:t>
            </a:r>
            <a:r>
              <a:rPr lang="ru-RU" sz="7200" b="1" dirty="0" smtClean="0">
                <a:solidFill>
                  <a:schemeClr val="accent4">
                    <a:lumMod val="75000"/>
                  </a:schemeClr>
                </a:solidFill>
              </a:rPr>
              <a:t>7М01522 —</a:t>
            </a:r>
            <a:r>
              <a:rPr lang="en-US" altLang="ru-RU" sz="7200" b="1" dirty="0" smtClean="0">
                <a:solidFill>
                  <a:schemeClr val="accent4">
                    <a:lumMod val="75000"/>
                  </a:schemeClr>
                </a:solidFill>
              </a:rPr>
              <a:t> </a:t>
            </a:r>
            <a:r>
              <a:rPr lang="ru-RU" sz="7200" b="1" dirty="0" smtClean="0">
                <a:solidFill>
                  <a:schemeClr val="accent4">
                    <a:lumMod val="75000"/>
                  </a:schemeClr>
                </a:solidFill>
              </a:rPr>
              <a:t>Physics and computer science with the basics of STEM learning</a:t>
            </a:r>
            <a:r>
              <a:rPr lang="en-US" altLang="ru-RU" sz="7200" b="1" dirty="0" smtClean="0">
                <a:solidFill>
                  <a:schemeClr val="accent4">
                    <a:lumMod val="75000"/>
                  </a:schemeClr>
                </a:solidFill>
              </a:rPr>
              <a:t>. It is registered inthe REGISTER of educational programs of Ministry Sience and Higher Education of the republic of Kazakhstan</a:t>
            </a:r>
            <a:r>
              <a:rPr lang="ru-RU" sz="7200" b="1" dirty="0" smtClean="0">
                <a:solidFill>
                  <a:schemeClr val="accent4">
                    <a:lumMod val="75000"/>
                  </a:schemeClr>
                </a:solidFill>
              </a:rPr>
              <a:t>     </a:t>
            </a:r>
            <a:r>
              <a:rPr lang="en-US" sz="7200" b="1" u="sng" dirty="0" smtClean="0">
                <a:solidFill>
                  <a:schemeClr val="accent4">
                    <a:lumMod val="75000"/>
                  </a:schemeClr>
                </a:solidFill>
                <a:hlinkClick r:id="rId2"/>
              </a:rPr>
              <a:t>http</a:t>
            </a:r>
            <a:r>
              <a:rPr lang="ru-RU" sz="7200" b="1" u="sng" dirty="0" smtClean="0">
                <a:solidFill>
                  <a:schemeClr val="accent4">
                    <a:lumMod val="75000"/>
                  </a:schemeClr>
                </a:solidFill>
                <a:hlinkClick r:id="rId2"/>
              </a:rPr>
              <a:t>://</a:t>
            </a:r>
            <a:r>
              <a:rPr lang="en-US" sz="7200" b="1" u="sng" dirty="0" err="1" smtClean="0">
                <a:solidFill>
                  <a:schemeClr val="accent4">
                    <a:lumMod val="75000"/>
                  </a:schemeClr>
                </a:solidFill>
                <a:hlinkClick r:id="rId2"/>
              </a:rPr>
              <a:t>esuvo</a:t>
            </a:r>
            <a:r>
              <a:rPr lang="ru-RU" sz="7200" b="1" u="sng" dirty="0" smtClean="0">
                <a:solidFill>
                  <a:schemeClr val="accent4">
                    <a:lumMod val="75000"/>
                  </a:schemeClr>
                </a:solidFill>
                <a:hlinkClick r:id="rId2"/>
              </a:rPr>
              <a:t>.</a:t>
            </a:r>
            <a:r>
              <a:rPr lang="en-US" sz="7200" b="1" u="sng" dirty="0" err="1" smtClean="0">
                <a:solidFill>
                  <a:schemeClr val="accent4">
                    <a:lumMod val="75000"/>
                  </a:schemeClr>
                </a:solidFill>
                <a:hlinkClick r:id="rId2"/>
              </a:rPr>
              <a:t>platonus</a:t>
            </a:r>
            <a:r>
              <a:rPr lang="ru-RU" sz="7200" b="1" u="sng" dirty="0" smtClean="0">
                <a:solidFill>
                  <a:schemeClr val="accent4">
                    <a:lumMod val="75000"/>
                  </a:schemeClr>
                </a:solidFill>
                <a:hlinkClick r:id="rId2"/>
              </a:rPr>
              <a:t>.</a:t>
            </a:r>
            <a:r>
              <a:rPr lang="en-US" sz="7200" b="1" u="sng" dirty="0" err="1" smtClean="0">
                <a:solidFill>
                  <a:schemeClr val="accent4">
                    <a:lumMod val="75000"/>
                  </a:schemeClr>
                </a:solidFill>
                <a:hlinkClick r:id="rId2"/>
              </a:rPr>
              <a:t>kz</a:t>
            </a:r>
            <a:r>
              <a:rPr lang="ru-RU" sz="7200" b="1" u="sng" dirty="0" smtClean="0">
                <a:solidFill>
                  <a:schemeClr val="accent4">
                    <a:lumMod val="75000"/>
                  </a:schemeClr>
                </a:solidFill>
                <a:hlinkClick r:id="rId2"/>
              </a:rPr>
              <a:t>/#/</a:t>
            </a:r>
            <a:r>
              <a:rPr lang="en-US" sz="7200" b="1" u="sng" dirty="0" smtClean="0">
                <a:solidFill>
                  <a:schemeClr val="accent4">
                    <a:lumMod val="75000"/>
                  </a:schemeClr>
                </a:solidFill>
                <a:hlinkClick r:id="rId2"/>
              </a:rPr>
              <a:t>register</a:t>
            </a:r>
            <a:r>
              <a:rPr lang="ru-RU" sz="7200" b="1" u="sng" dirty="0" smtClean="0">
                <a:solidFill>
                  <a:schemeClr val="accent4">
                    <a:lumMod val="75000"/>
                  </a:schemeClr>
                </a:solidFill>
                <a:hlinkClick r:id="rId2"/>
              </a:rPr>
              <a:t>/</a:t>
            </a:r>
            <a:r>
              <a:rPr lang="en-US" sz="7200" b="1" u="sng" dirty="0" smtClean="0">
                <a:solidFill>
                  <a:schemeClr val="accent4">
                    <a:lumMod val="75000"/>
                  </a:schemeClr>
                </a:solidFill>
                <a:hlinkClick r:id="rId2"/>
              </a:rPr>
              <a:t>education</a:t>
            </a:r>
            <a:r>
              <a:rPr lang="ru-RU" sz="7200" b="1" u="sng" dirty="0" smtClean="0">
                <a:solidFill>
                  <a:schemeClr val="accent4">
                    <a:lumMod val="75000"/>
                  </a:schemeClr>
                </a:solidFill>
                <a:hlinkClick r:id="rId2"/>
              </a:rPr>
              <a:t>_</a:t>
            </a:r>
            <a:r>
              <a:rPr lang="en-US" sz="7200" b="1" u="sng" dirty="0" smtClean="0">
                <a:solidFill>
                  <a:schemeClr val="accent4">
                    <a:lumMod val="75000"/>
                  </a:schemeClr>
                </a:solidFill>
                <a:hlinkClick r:id="rId2"/>
              </a:rPr>
              <a:t>program</a:t>
            </a:r>
            <a:r>
              <a:rPr lang="ru-RU" sz="7200" b="1" u="sng" dirty="0" smtClean="0">
                <a:solidFill>
                  <a:schemeClr val="accent4">
                    <a:lumMod val="75000"/>
                  </a:schemeClr>
                </a:solidFill>
                <a:hlinkClick r:id="rId2"/>
              </a:rPr>
              <a:t>/</a:t>
            </a:r>
            <a:r>
              <a:rPr lang="en-US" sz="7200" b="1" u="sng" dirty="0" smtClean="0">
                <a:solidFill>
                  <a:schemeClr val="accent4">
                    <a:lumMod val="75000"/>
                  </a:schemeClr>
                </a:solidFill>
                <a:hlinkClick r:id="rId2"/>
              </a:rPr>
              <a:t>application</a:t>
            </a:r>
            <a:r>
              <a:rPr lang="ru-RU" sz="7200" b="1" u="sng" dirty="0" smtClean="0">
                <a:solidFill>
                  <a:schemeClr val="accent4">
                    <a:lumMod val="75000"/>
                  </a:schemeClr>
                </a:solidFill>
                <a:hlinkClick r:id="rId2"/>
              </a:rPr>
              <a:t>/25539</a:t>
            </a:r>
            <a:endParaRPr lang="ru-RU" sz="7200" b="1" dirty="0" smtClean="0">
              <a:solidFill>
                <a:schemeClr val="accent4">
                  <a:lumMod val="75000"/>
                </a:schemeClr>
              </a:solidFill>
            </a:endParaRPr>
          </a:p>
          <a:p>
            <a:pPr>
              <a:spcBef>
                <a:spcPts val="0"/>
              </a:spcBef>
              <a:buClr>
                <a:schemeClr val="accent2">
                  <a:lumMod val="75000"/>
                </a:schemeClr>
              </a:buClr>
              <a:defRPr/>
            </a:pPr>
            <a:endParaRPr lang="ru-RU" sz="7200" b="1" dirty="0" smtClean="0">
              <a:solidFill>
                <a:schemeClr val="accent4">
                  <a:lumMod val="75000"/>
                </a:schemeClr>
              </a:solidFill>
            </a:endParaRPr>
          </a:p>
        </p:txBody>
      </p:sp>
      <p:sp>
        <p:nvSpPr>
          <p:cNvPr id="3" name="Snip Single Corner Rectangle 1"/>
          <p:cNvSpPr/>
          <p:nvPr/>
        </p:nvSpPr>
        <p:spPr>
          <a:xfrm>
            <a:off x="1881158" y="1571612"/>
            <a:ext cx="3929090" cy="2316000"/>
          </a:xfrm>
          <a:prstGeom prst="snip1Rect">
            <a:avLst>
              <a:gd name="adj" fmla="val 50000"/>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C0504D">
                  <a:lumMod val="75000"/>
                </a:srgbClr>
              </a:buClr>
              <a:defRPr/>
            </a:pPr>
            <a:endParaRPr lang="ru-RU" b="1" dirty="0" smtClean="0">
              <a:solidFill>
                <a:srgbClr val="8064A2">
                  <a:lumMod val="75000"/>
                </a:srgbClr>
              </a:solidFill>
              <a:latin typeface="Cambria" panose="02040503050406030204" pitchFamily="18" charset="0"/>
              <a:cs typeface="Times New Roman" panose="02020603050405020304" pitchFamily="18" charset="0"/>
            </a:endParaRPr>
          </a:p>
        </p:txBody>
      </p:sp>
      <p:sp>
        <p:nvSpPr>
          <p:cNvPr id="4" name="Snip Single Corner Rectangle 2"/>
          <p:cNvSpPr/>
          <p:nvPr/>
        </p:nvSpPr>
        <p:spPr>
          <a:xfrm flipH="1">
            <a:off x="6377956" y="1571612"/>
            <a:ext cx="3861447" cy="2359542"/>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prstClr val="black">
                  <a:lumMod val="65000"/>
                  <a:lumOff val="35000"/>
                </a:prstClr>
              </a:solidFill>
            </a:endParaRPr>
          </a:p>
        </p:txBody>
      </p:sp>
      <p:sp>
        <p:nvSpPr>
          <p:cNvPr id="5" name="Snip Single Corner Rectangle 3"/>
          <p:cNvSpPr/>
          <p:nvPr/>
        </p:nvSpPr>
        <p:spPr>
          <a:xfrm flipV="1">
            <a:off x="1809720" y="4173894"/>
            <a:ext cx="3985967" cy="2112625"/>
          </a:xfrm>
          <a:prstGeom prst="snip1Rect">
            <a:avLst>
              <a:gd name="adj" fmla="val 50000"/>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prstClr val="black">
                  <a:lumMod val="65000"/>
                  <a:lumOff val="35000"/>
                </a:prstClr>
              </a:solidFill>
            </a:endParaRPr>
          </a:p>
        </p:txBody>
      </p:sp>
      <p:sp>
        <p:nvSpPr>
          <p:cNvPr id="6" name="Snip Single Corner Rectangle 4"/>
          <p:cNvSpPr/>
          <p:nvPr/>
        </p:nvSpPr>
        <p:spPr>
          <a:xfrm flipH="1" flipV="1">
            <a:off x="6504026" y="4168976"/>
            <a:ext cx="3735377" cy="2117543"/>
          </a:xfrm>
          <a:prstGeom prst="snip1Rect">
            <a:avLst>
              <a:gd name="adj" fmla="val 50000"/>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prstClr val="black">
                  <a:lumMod val="65000"/>
                  <a:lumOff val="35000"/>
                </a:prstClr>
              </a:solidFill>
            </a:endParaRPr>
          </a:p>
        </p:txBody>
      </p:sp>
      <p:sp>
        <p:nvSpPr>
          <p:cNvPr id="7" name="Rounded Rectangle 5"/>
          <p:cNvSpPr/>
          <p:nvPr/>
        </p:nvSpPr>
        <p:spPr>
          <a:xfrm>
            <a:off x="5238744" y="3357562"/>
            <a:ext cx="1744994" cy="1406816"/>
          </a:xfrm>
          <a:prstGeom prst="roundRect">
            <a:avLst/>
          </a:prstGeom>
          <a:solidFill>
            <a:schemeClr val="accent5"/>
          </a:solidFill>
          <a:ln w="63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prstClr val="white"/>
              </a:solidFill>
            </a:endParaRPr>
          </a:p>
        </p:txBody>
      </p:sp>
      <p:sp>
        <p:nvSpPr>
          <p:cNvPr id="9" name="Text Placeholder 12"/>
          <p:cNvSpPr txBox="1"/>
          <p:nvPr/>
        </p:nvSpPr>
        <p:spPr>
          <a:xfrm>
            <a:off x="5238745" y="3714752"/>
            <a:ext cx="1714512" cy="540113"/>
          </a:xfrm>
          <a:prstGeom prst="rect">
            <a:avLst/>
          </a:prstGeom>
        </p:spPr>
        <p:txBody>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n-US" sz="2000" b="1" dirty="0" smtClean="0">
                <a:solidFill>
                  <a:prstClr val="white"/>
                </a:solidFill>
                <a:latin typeface="Cambria" panose="02040503050406030204" pitchFamily="18" charset="0"/>
                <a:cs typeface="Times New Roman" panose="02020603050405020304" pitchFamily="18" charset="0"/>
              </a:rPr>
              <a:t>STEM</a:t>
            </a:r>
            <a:endParaRPr lang="en-US" sz="2000" b="1" dirty="0">
              <a:solidFill>
                <a:prstClr val="white"/>
              </a:solidFill>
              <a:latin typeface="Cambria" panose="02040503050406030204" pitchFamily="18" charset="0"/>
              <a:cs typeface="Times New Roman" panose="02020603050405020304" pitchFamily="18" charset="0"/>
            </a:endParaRPr>
          </a:p>
        </p:txBody>
      </p:sp>
      <p:sp>
        <p:nvSpPr>
          <p:cNvPr id="22" name="TextBox 21"/>
          <p:cNvSpPr txBox="1"/>
          <p:nvPr/>
        </p:nvSpPr>
        <p:spPr>
          <a:xfrm>
            <a:off x="7524760" y="1592884"/>
            <a:ext cx="2415206" cy="2799715"/>
          </a:xfrm>
          <a:prstGeom prst="rect">
            <a:avLst/>
          </a:prstGeom>
          <a:noFill/>
        </p:spPr>
        <p:txBody>
          <a:bodyPr wrap="square" rtlCol="0">
            <a:spAutoFit/>
          </a:bodyPr>
          <a:lstStyle/>
          <a:p>
            <a:r>
              <a:rPr lang="en-US" b="1" dirty="0" smtClean="0">
                <a:solidFill>
                  <a:srgbClr val="9BBB59">
                    <a:lumMod val="50000"/>
                  </a:srgbClr>
                </a:solidFill>
                <a:latin typeface="Cambria" panose="02040503050406030204" pitchFamily="18" charset="0"/>
                <a:cs typeface="Times New Roman" panose="02020603050405020304" pitchFamily="18" charset="0"/>
              </a:rPr>
              <a:t>Degree: Master of pedagogical science on educational program 7M01522 -Physics and computer science with the basics of STEM learning</a:t>
            </a:r>
            <a:endParaRPr lang="ru-RU" b="1" dirty="0" smtClean="0">
              <a:solidFill>
                <a:srgbClr val="9BBB59">
                  <a:lumMod val="50000"/>
                </a:srgbClr>
              </a:solidFill>
              <a:latin typeface="Cambria" panose="02040503050406030204" pitchFamily="18" charset="0"/>
              <a:cs typeface="Times New Roman" panose="02020603050405020304" pitchFamily="18" charset="0"/>
            </a:endParaRPr>
          </a:p>
          <a:p>
            <a:endParaRPr lang="en-US" b="1" dirty="0" smtClean="0">
              <a:solidFill>
                <a:srgbClr val="8064A2">
                  <a:lumMod val="75000"/>
                </a:srgbClr>
              </a:solidFill>
              <a:latin typeface="Cambria" panose="02040503050406030204" pitchFamily="18" charset="0"/>
              <a:cs typeface="Times New Roman" panose="02020603050405020304" pitchFamily="18" charset="0"/>
            </a:endParaRPr>
          </a:p>
          <a:p>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1881158" y="4924872"/>
            <a:ext cx="2928958" cy="645160"/>
          </a:xfrm>
          <a:prstGeom prst="rect">
            <a:avLst/>
          </a:prstGeom>
          <a:noFill/>
        </p:spPr>
        <p:txBody>
          <a:bodyPr wrap="square" rtlCol="0">
            <a:spAutoFit/>
          </a:bodyPr>
          <a:lstStyle/>
          <a:p>
            <a:r>
              <a:rPr lang="en-US" altLang="ru-RU" b="1" dirty="0" smtClean="0">
                <a:solidFill>
                  <a:srgbClr val="1F497D"/>
                </a:solidFill>
                <a:latin typeface="Cambria" panose="02040503050406030204" pitchFamily="18" charset="0"/>
                <a:cs typeface="Times New Roman" panose="02020603050405020304" pitchFamily="18" charset="0"/>
              </a:rPr>
              <a:t>Training period</a:t>
            </a:r>
            <a:r>
              <a:rPr lang="ru-RU" b="1" dirty="0" smtClean="0">
                <a:solidFill>
                  <a:srgbClr val="1F497D"/>
                </a:solidFill>
                <a:latin typeface="Cambria" panose="02040503050406030204" pitchFamily="18" charset="0"/>
                <a:cs typeface="Times New Roman" panose="02020603050405020304" pitchFamily="18" charset="0"/>
              </a:rPr>
              <a:t>: 2 </a:t>
            </a:r>
            <a:r>
              <a:rPr lang="en-US" altLang="ru-RU" b="1" dirty="0" smtClean="0">
                <a:solidFill>
                  <a:srgbClr val="1F497D"/>
                </a:solidFill>
                <a:latin typeface="Cambria" panose="02040503050406030204" pitchFamily="18" charset="0"/>
                <a:cs typeface="Times New Roman" panose="02020603050405020304" pitchFamily="18" charset="0"/>
              </a:rPr>
              <a:t>years (Typical)</a:t>
            </a:r>
            <a:r>
              <a:rPr lang="ru-RU" b="1" dirty="0" smtClean="0">
                <a:solidFill>
                  <a:srgbClr val="1F497D"/>
                </a:solidFill>
                <a:latin typeface="Cambria" panose="02040503050406030204" pitchFamily="18" charset="0"/>
                <a:cs typeface="Times New Roman" panose="02020603050405020304" pitchFamily="18" charset="0"/>
              </a:rPr>
              <a:t> </a:t>
            </a:r>
            <a:endParaRPr lang="ru-RU" b="1" dirty="0">
              <a:solidFill>
                <a:srgbClr val="1F497D"/>
              </a:solidFill>
              <a:latin typeface="Cambria" panose="02040503050406030204" pitchFamily="18" charset="0"/>
              <a:cs typeface="Times New Roman" panose="02020603050405020304" pitchFamily="18" charset="0"/>
            </a:endParaRPr>
          </a:p>
        </p:txBody>
      </p:sp>
      <p:sp>
        <p:nvSpPr>
          <p:cNvPr id="27" name="Rectangle 9"/>
          <p:cNvSpPr/>
          <p:nvPr/>
        </p:nvSpPr>
        <p:spPr>
          <a:xfrm>
            <a:off x="4915334" y="5002003"/>
            <a:ext cx="315419" cy="39368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1" fmla="*/ 833935 w 3239999"/>
              <a:gd name="connsiteY0-2" fmla="*/ 22 h 3032924"/>
              <a:gd name="connsiteX1-3" fmla="*/ 1576606 w 3239999"/>
              <a:gd name="connsiteY1-4" fmla="*/ 402054 h 3032924"/>
              <a:gd name="connsiteX2-5" fmla="*/ 1576606 w 3239999"/>
              <a:gd name="connsiteY2-6" fmla="*/ 430441 h 3032924"/>
              <a:gd name="connsiteX3-7" fmla="*/ 1576606 w 3239999"/>
              <a:gd name="connsiteY3-8" fmla="*/ 526981 h 3032924"/>
              <a:gd name="connsiteX4-9" fmla="*/ 1576606 w 3239999"/>
              <a:gd name="connsiteY4-10" fmla="*/ 2765302 h 3032924"/>
              <a:gd name="connsiteX5-11" fmla="*/ 378630 w 3239999"/>
              <a:gd name="connsiteY5-12" fmla="*/ 2472117 h 3032924"/>
              <a:gd name="connsiteX6-13" fmla="*/ 384918 w 3239999"/>
              <a:gd name="connsiteY6-14" fmla="*/ 526981 h 3032924"/>
              <a:gd name="connsiteX7-15" fmla="*/ 239143 w 3239999"/>
              <a:gd name="connsiteY7-16" fmla="*/ 526981 h 3032924"/>
              <a:gd name="connsiteX8-17" fmla="*/ 239143 w 3239999"/>
              <a:gd name="connsiteY8-18" fmla="*/ 2776423 h 3032924"/>
              <a:gd name="connsiteX9-19" fmla="*/ 1576606 w 3239999"/>
              <a:gd name="connsiteY9-20" fmla="*/ 2776423 h 3032924"/>
              <a:gd name="connsiteX10-21" fmla="*/ 1576606 w 3239999"/>
              <a:gd name="connsiteY10-22" fmla="*/ 2778202 h 3032924"/>
              <a:gd name="connsiteX11-23" fmla="*/ 1663394 w 3239999"/>
              <a:gd name="connsiteY11-24" fmla="*/ 2778202 h 3032924"/>
              <a:gd name="connsiteX12-25" fmla="*/ 1663394 w 3239999"/>
              <a:gd name="connsiteY12-26" fmla="*/ 2776423 h 3032924"/>
              <a:gd name="connsiteX13-27" fmla="*/ 3000856 w 3239999"/>
              <a:gd name="connsiteY13-28" fmla="*/ 2776423 h 3032924"/>
              <a:gd name="connsiteX14-29" fmla="*/ 3000856 w 3239999"/>
              <a:gd name="connsiteY14-30" fmla="*/ 526981 h 3032924"/>
              <a:gd name="connsiteX15-31" fmla="*/ 2855082 w 3239999"/>
              <a:gd name="connsiteY15-32" fmla="*/ 526981 h 3032924"/>
              <a:gd name="connsiteX16-33" fmla="*/ 2861369 w 3239999"/>
              <a:gd name="connsiteY16-34" fmla="*/ 2472117 h 3032924"/>
              <a:gd name="connsiteX17-35" fmla="*/ 1663394 w 3239999"/>
              <a:gd name="connsiteY17-36" fmla="*/ 2765302 h 3032924"/>
              <a:gd name="connsiteX18-37" fmla="*/ 1663394 w 3239999"/>
              <a:gd name="connsiteY18-38" fmla="*/ 526981 h 3032924"/>
              <a:gd name="connsiteX19-39" fmla="*/ 1663394 w 3239999"/>
              <a:gd name="connsiteY19-40" fmla="*/ 430441 h 3032924"/>
              <a:gd name="connsiteX20-41" fmla="*/ 1663394 w 3239999"/>
              <a:gd name="connsiteY20-42" fmla="*/ 402054 h 3032924"/>
              <a:gd name="connsiteX21-43" fmla="*/ 2406065 w 3239999"/>
              <a:gd name="connsiteY21-44" fmla="*/ 22 h 3032924"/>
              <a:gd name="connsiteX22-45" fmla="*/ 2853673 w 3239999"/>
              <a:gd name="connsiteY22-46" fmla="*/ 91100 h 3032924"/>
              <a:gd name="connsiteX23-47" fmla="*/ 2854770 w 3239999"/>
              <a:gd name="connsiteY23-48" fmla="*/ 430441 h 3032924"/>
              <a:gd name="connsiteX24-49" fmla="*/ 3120669 w 3239999"/>
              <a:gd name="connsiteY24-50" fmla="*/ 428517 h 3032924"/>
              <a:gd name="connsiteX25-51" fmla="*/ 3120669 w 3239999"/>
              <a:gd name="connsiteY25-52" fmla="*/ 738345 h 3032924"/>
              <a:gd name="connsiteX26-53" fmla="*/ 3239999 w 3239999"/>
              <a:gd name="connsiteY26-54" fmla="*/ 738345 h 3032924"/>
              <a:gd name="connsiteX27-55" fmla="*/ 3239999 w 3239999"/>
              <a:gd name="connsiteY27-56" fmla="*/ 3032924 h 3032924"/>
              <a:gd name="connsiteX28-57" fmla="*/ 0 w 3239999"/>
              <a:gd name="connsiteY28-58" fmla="*/ 3032924 h 3032924"/>
              <a:gd name="connsiteX29-59" fmla="*/ 0 w 3239999"/>
              <a:gd name="connsiteY29-60" fmla="*/ 738345 h 3032924"/>
              <a:gd name="connsiteX30-61" fmla="*/ 102477 w 3239999"/>
              <a:gd name="connsiteY30-62" fmla="*/ 738345 h 3032924"/>
              <a:gd name="connsiteX31-63" fmla="*/ 102477 w 3239999"/>
              <a:gd name="connsiteY31-64" fmla="*/ 428517 h 3032924"/>
              <a:gd name="connsiteX32-65" fmla="*/ 385229 w 3239999"/>
              <a:gd name="connsiteY32-66" fmla="*/ 430441 h 3032924"/>
              <a:gd name="connsiteX33-67" fmla="*/ 386326 w 3239999"/>
              <a:gd name="connsiteY33-68" fmla="*/ 91100 h 3032924"/>
              <a:gd name="connsiteX34-69" fmla="*/ 833935 w 3239999"/>
              <a:gd name="connsiteY34-70" fmla="*/ 22 h 3032924"/>
              <a:gd name="connsiteX0-71" fmla="*/ 833935 w 3239999"/>
              <a:gd name="connsiteY0-72" fmla="*/ 22 h 3032924"/>
              <a:gd name="connsiteX1-73" fmla="*/ 1576606 w 3239999"/>
              <a:gd name="connsiteY1-74" fmla="*/ 402054 h 3032924"/>
              <a:gd name="connsiteX2-75" fmla="*/ 1576606 w 3239999"/>
              <a:gd name="connsiteY2-76" fmla="*/ 430441 h 3032924"/>
              <a:gd name="connsiteX3-77" fmla="*/ 1576606 w 3239999"/>
              <a:gd name="connsiteY3-78" fmla="*/ 526981 h 3032924"/>
              <a:gd name="connsiteX4-79" fmla="*/ 1576606 w 3239999"/>
              <a:gd name="connsiteY4-80" fmla="*/ 2765302 h 3032924"/>
              <a:gd name="connsiteX5-81" fmla="*/ 378630 w 3239999"/>
              <a:gd name="connsiteY5-82" fmla="*/ 2472117 h 3032924"/>
              <a:gd name="connsiteX6-83" fmla="*/ 384918 w 3239999"/>
              <a:gd name="connsiteY6-84" fmla="*/ 526981 h 3032924"/>
              <a:gd name="connsiteX7-85" fmla="*/ 239143 w 3239999"/>
              <a:gd name="connsiteY7-86" fmla="*/ 526981 h 3032924"/>
              <a:gd name="connsiteX8-87" fmla="*/ 239143 w 3239999"/>
              <a:gd name="connsiteY8-88" fmla="*/ 2776423 h 3032924"/>
              <a:gd name="connsiteX9-89" fmla="*/ 1576606 w 3239999"/>
              <a:gd name="connsiteY9-90" fmla="*/ 2776423 h 3032924"/>
              <a:gd name="connsiteX10-91" fmla="*/ 1576606 w 3239999"/>
              <a:gd name="connsiteY10-92" fmla="*/ 2778202 h 3032924"/>
              <a:gd name="connsiteX11-93" fmla="*/ 1663394 w 3239999"/>
              <a:gd name="connsiteY11-94" fmla="*/ 2778202 h 3032924"/>
              <a:gd name="connsiteX12-95" fmla="*/ 1663394 w 3239999"/>
              <a:gd name="connsiteY12-96" fmla="*/ 2776423 h 3032924"/>
              <a:gd name="connsiteX13-97" fmla="*/ 3000856 w 3239999"/>
              <a:gd name="connsiteY13-98" fmla="*/ 2776423 h 3032924"/>
              <a:gd name="connsiteX14-99" fmla="*/ 3000856 w 3239999"/>
              <a:gd name="connsiteY14-100" fmla="*/ 526981 h 3032924"/>
              <a:gd name="connsiteX15-101" fmla="*/ 2855082 w 3239999"/>
              <a:gd name="connsiteY15-102" fmla="*/ 526981 h 3032924"/>
              <a:gd name="connsiteX16-103" fmla="*/ 2861369 w 3239999"/>
              <a:gd name="connsiteY16-104" fmla="*/ 2472117 h 3032924"/>
              <a:gd name="connsiteX17-105" fmla="*/ 1663394 w 3239999"/>
              <a:gd name="connsiteY17-106" fmla="*/ 2765302 h 3032924"/>
              <a:gd name="connsiteX18-107" fmla="*/ 1663394 w 3239999"/>
              <a:gd name="connsiteY18-108" fmla="*/ 526981 h 3032924"/>
              <a:gd name="connsiteX19-109" fmla="*/ 1663394 w 3239999"/>
              <a:gd name="connsiteY19-110" fmla="*/ 430441 h 3032924"/>
              <a:gd name="connsiteX20-111" fmla="*/ 1663394 w 3239999"/>
              <a:gd name="connsiteY20-112" fmla="*/ 402054 h 3032924"/>
              <a:gd name="connsiteX21-113" fmla="*/ 2406065 w 3239999"/>
              <a:gd name="connsiteY21-114" fmla="*/ 22 h 3032924"/>
              <a:gd name="connsiteX22-115" fmla="*/ 2853673 w 3239999"/>
              <a:gd name="connsiteY22-116" fmla="*/ 91100 h 3032924"/>
              <a:gd name="connsiteX23-117" fmla="*/ 2854770 w 3239999"/>
              <a:gd name="connsiteY23-118" fmla="*/ 430441 h 3032924"/>
              <a:gd name="connsiteX24-119" fmla="*/ 3120669 w 3239999"/>
              <a:gd name="connsiteY24-120" fmla="*/ 428517 h 3032924"/>
              <a:gd name="connsiteX25-121" fmla="*/ 3120669 w 3239999"/>
              <a:gd name="connsiteY25-122" fmla="*/ 738345 h 3032924"/>
              <a:gd name="connsiteX26-123" fmla="*/ 3239999 w 3239999"/>
              <a:gd name="connsiteY26-124" fmla="*/ 738345 h 3032924"/>
              <a:gd name="connsiteX27-125" fmla="*/ 3239999 w 3239999"/>
              <a:gd name="connsiteY27-126" fmla="*/ 3032924 h 3032924"/>
              <a:gd name="connsiteX28-127" fmla="*/ 0 w 3239999"/>
              <a:gd name="connsiteY28-128" fmla="*/ 3032924 h 3032924"/>
              <a:gd name="connsiteX29-129" fmla="*/ 0 w 3239999"/>
              <a:gd name="connsiteY29-130" fmla="*/ 738345 h 3032924"/>
              <a:gd name="connsiteX30-131" fmla="*/ 102477 w 3239999"/>
              <a:gd name="connsiteY30-132" fmla="*/ 738345 h 3032924"/>
              <a:gd name="connsiteX31-133" fmla="*/ 102477 w 3239999"/>
              <a:gd name="connsiteY31-134" fmla="*/ 428517 h 3032924"/>
              <a:gd name="connsiteX32-135" fmla="*/ 385229 w 3239999"/>
              <a:gd name="connsiteY32-136" fmla="*/ 430441 h 3032924"/>
              <a:gd name="connsiteX33-137" fmla="*/ 386326 w 3239999"/>
              <a:gd name="connsiteY33-138" fmla="*/ 91100 h 3032924"/>
              <a:gd name="connsiteX34-139" fmla="*/ 833935 w 3239999"/>
              <a:gd name="connsiteY34-140" fmla="*/ 22 h 3032924"/>
              <a:gd name="connsiteX0-141" fmla="*/ 1576606 w 3239999"/>
              <a:gd name="connsiteY0-142" fmla="*/ 2778202 h 3032924"/>
              <a:gd name="connsiteX1-143" fmla="*/ 1663394 w 3239999"/>
              <a:gd name="connsiteY1-144" fmla="*/ 2778202 h 3032924"/>
              <a:gd name="connsiteX2-145" fmla="*/ 1663394 w 3239999"/>
              <a:gd name="connsiteY2-146" fmla="*/ 2776423 h 3032924"/>
              <a:gd name="connsiteX3-147" fmla="*/ 3000856 w 3239999"/>
              <a:gd name="connsiteY3-148" fmla="*/ 2776423 h 3032924"/>
              <a:gd name="connsiteX4-149" fmla="*/ 3000856 w 3239999"/>
              <a:gd name="connsiteY4-150" fmla="*/ 526981 h 3032924"/>
              <a:gd name="connsiteX5-151" fmla="*/ 2855082 w 3239999"/>
              <a:gd name="connsiteY5-152" fmla="*/ 526981 h 3032924"/>
              <a:gd name="connsiteX6-153" fmla="*/ 2861369 w 3239999"/>
              <a:gd name="connsiteY6-154" fmla="*/ 2472117 h 3032924"/>
              <a:gd name="connsiteX7-155" fmla="*/ 1663394 w 3239999"/>
              <a:gd name="connsiteY7-156" fmla="*/ 2765302 h 3032924"/>
              <a:gd name="connsiteX8-157" fmla="*/ 1663394 w 3239999"/>
              <a:gd name="connsiteY8-158" fmla="*/ 526981 h 3032924"/>
              <a:gd name="connsiteX9-159" fmla="*/ 1663394 w 3239999"/>
              <a:gd name="connsiteY9-160" fmla="*/ 430441 h 3032924"/>
              <a:gd name="connsiteX10-161" fmla="*/ 1663394 w 3239999"/>
              <a:gd name="connsiteY10-162" fmla="*/ 402054 h 3032924"/>
              <a:gd name="connsiteX11-163" fmla="*/ 2406065 w 3239999"/>
              <a:gd name="connsiteY11-164" fmla="*/ 22 h 3032924"/>
              <a:gd name="connsiteX12-165" fmla="*/ 2853673 w 3239999"/>
              <a:gd name="connsiteY12-166" fmla="*/ 91100 h 3032924"/>
              <a:gd name="connsiteX13-167" fmla="*/ 2854770 w 3239999"/>
              <a:gd name="connsiteY13-168" fmla="*/ 430441 h 3032924"/>
              <a:gd name="connsiteX14-169" fmla="*/ 3120669 w 3239999"/>
              <a:gd name="connsiteY14-170" fmla="*/ 428517 h 3032924"/>
              <a:gd name="connsiteX15-171" fmla="*/ 3120669 w 3239999"/>
              <a:gd name="connsiteY15-172" fmla="*/ 738345 h 3032924"/>
              <a:gd name="connsiteX16-173" fmla="*/ 3239999 w 3239999"/>
              <a:gd name="connsiteY16-174" fmla="*/ 738345 h 3032924"/>
              <a:gd name="connsiteX17-175" fmla="*/ 3239999 w 3239999"/>
              <a:gd name="connsiteY17-176" fmla="*/ 3032924 h 3032924"/>
              <a:gd name="connsiteX18-177" fmla="*/ 0 w 3239999"/>
              <a:gd name="connsiteY18-178" fmla="*/ 3032924 h 3032924"/>
              <a:gd name="connsiteX19-179" fmla="*/ 0 w 3239999"/>
              <a:gd name="connsiteY19-180" fmla="*/ 738345 h 3032924"/>
              <a:gd name="connsiteX20-181" fmla="*/ 102477 w 3239999"/>
              <a:gd name="connsiteY20-182" fmla="*/ 738345 h 3032924"/>
              <a:gd name="connsiteX21-183" fmla="*/ 102477 w 3239999"/>
              <a:gd name="connsiteY21-184" fmla="*/ 428517 h 3032924"/>
              <a:gd name="connsiteX22-185" fmla="*/ 385229 w 3239999"/>
              <a:gd name="connsiteY22-186" fmla="*/ 430441 h 3032924"/>
              <a:gd name="connsiteX23-187" fmla="*/ 386326 w 3239999"/>
              <a:gd name="connsiteY23-188" fmla="*/ 91100 h 3032924"/>
              <a:gd name="connsiteX24-189" fmla="*/ 833935 w 3239999"/>
              <a:gd name="connsiteY24-190" fmla="*/ 22 h 3032924"/>
              <a:gd name="connsiteX25-191" fmla="*/ 1576606 w 3239999"/>
              <a:gd name="connsiteY25-192" fmla="*/ 402054 h 3032924"/>
              <a:gd name="connsiteX26-193" fmla="*/ 1576606 w 3239999"/>
              <a:gd name="connsiteY26-194" fmla="*/ 430441 h 3032924"/>
              <a:gd name="connsiteX27-195" fmla="*/ 1576606 w 3239999"/>
              <a:gd name="connsiteY27-196" fmla="*/ 526981 h 3032924"/>
              <a:gd name="connsiteX28-197" fmla="*/ 1576606 w 3239999"/>
              <a:gd name="connsiteY28-198" fmla="*/ 2765302 h 3032924"/>
              <a:gd name="connsiteX29-199" fmla="*/ 378630 w 3239999"/>
              <a:gd name="connsiteY29-200" fmla="*/ 2472117 h 3032924"/>
              <a:gd name="connsiteX30-201" fmla="*/ 384918 w 3239999"/>
              <a:gd name="connsiteY30-202" fmla="*/ 526981 h 3032924"/>
              <a:gd name="connsiteX31-203" fmla="*/ 239143 w 3239999"/>
              <a:gd name="connsiteY31-204" fmla="*/ 526981 h 3032924"/>
              <a:gd name="connsiteX32-205" fmla="*/ 239143 w 3239999"/>
              <a:gd name="connsiteY32-206" fmla="*/ 2776423 h 3032924"/>
              <a:gd name="connsiteX33-207" fmla="*/ 1576606 w 3239999"/>
              <a:gd name="connsiteY33-208" fmla="*/ 2776423 h 3032924"/>
              <a:gd name="connsiteX34-209" fmla="*/ 1668046 w 3239999"/>
              <a:gd name="connsiteY34-210" fmla="*/ 2869642 h 3032924"/>
              <a:gd name="connsiteX0-211" fmla="*/ 1576606 w 3239999"/>
              <a:gd name="connsiteY0-212" fmla="*/ 2778202 h 3032924"/>
              <a:gd name="connsiteX1-213" fmla="*/ 1663394 w 3239999"/>
              <a:gd name="connsiteY1-214" fmla="*/ 2778202 h 3032924"/>
              <a:gd name="connsiteX2-215" fmla="*/ 1663394 w 3239999"/>
              <a:gd name="connsiteY2-216" fmla="*/ 2776423 h 3032924"/>
              <a:gd name="connsiteX3-217" fmla="*/ 3000856 w 3239999"/>
              <a:gd name="connsiteY3-218" fmla="*/ 2776423 h 3032924"/>
              <a:gd name="connsiteX4-219" fmla="*/ 3000856 w 3239999"/>
              <a:gd name="connsiteY4-220" fmla="*/ 526981 h 3032924"/>
              <a:gd name="connsiteX5-221" fmla="*/ 2855082 w 3239999"/>
              <a:gd name="connsiteY5-222" fmla="*/ 526981 h 3032924"/>
              <a:gd name="connsiteX6-223" fmla="*/ 2861369 w 3239999"/>
              <a:gd name="connsiteY6-224" fmla="*/ 2472117 h 3032924"/>
              <a:gd name="connsiteX7-225" fmla="*/ 1663394 w 3239999"/>
              <a:gd name="connsiteY7-226" fmla="*/ 2765302 h 3032924"/>
              <a:gd name="connsiteX8-227" fmla="*/ 1663394 w 3239999"/>
              <a:gd name="connsiteY8-228" fmla="*/ 526981 h 3032924"/>
              <a:gd name="connsiteX9-229" fmla="*/ 1663394 w 3239999"/>
              <a:gd name="connsiteY9-230" fmla="*/ 430441 h 3032924"/>
              <a:gd name="connsiteX10-231" fmla="*/ 1663394 w 3239999"/>
              <a:gd name="connsiteY10-232" fmla="*/ 402054 h 3032924"/>
              <a:gd name="connsiteX11-233" fmla="*/ 2406065 w 3239999"/>
              <a:gd name="connsiteY11-234" fmla="*/ 22 h 3032924"/>
              <a:gd name="connsiteX12-235" fmla="*/ 2853673 w 3239999"/>
              <a:gd name="connsiteY12-236" fmla="*/ 91100 h 3032924"/>
              <a:gd name="connsiteX13-237" fmla="*/ 2854770 w 3239999"/>
              <a:gd name="connsiteY13-238" fmla="*/ 430441 h 3032924"/>
              <a:gd name="connsiteX14-239" fmla="*/ 3120669 w 3239999"/>
              <a:gd name="connsiteY14-240" fmla="*/ 428517 h 3032924"/>
              <a:gd name="connsiteX15-241" fmla="*/ 3120669 w 3239999"/>
              <a:gd name="connsiteY15-242" fmla="*/ 738345 h 3032924"/>
              <a:gd name="connsiteX16-243" fmla="*/ 3239999 w 3239999"/>
              <a:gd name="connsiteY16-244" fmla="*/ 738345 h 3032924"/>
              <a:gd name="connsiteX17-245" fmla="*/ 3239999 w 3239999"/>
              <a:gd name="connsiteY17-246" fmla="*/ 3032924 h 3032924"/>
              <a:gd name="connsiteX18-247" fmla="*/ 0 w 3239999"/>
              <a:gd name="connsiteY18-248" fmla="*/ 3032924 h 3032924"/>
              <a:gd name="connsiteX19-249" fmla="*/ 0 w 3239999"/>
              <a:gd name="connsiteY19-250" fmla="*/ 738345 h 3032924"/>
              <a:gd name="connsiteX20-251" fmla="*/ 102477 w 3239999"/>
              <a:gd name="connsiteY20-252" fmla="*/ 738345 h 3032924"/>
              <a:gd name="connsiteX21-253" fmla="*/ 102477 w 3239999"/>
              <a:gd name="connsiteY21-254" fmla="*/ 428517 h 3032924"/>
              <a:gd name="connsiteX22-255" fmla="*/ 385229 w 3239999"/>
              <a:gd name="connsiteY22-256" fmla="*/ 430441 h 3032924"/>
              <a:gd name="connsiteX23-257" fmla="*/ 386326 w 3239999"/>
              <a:gd name="connsiteY23-258" fmla="*/ 91100 h 3032924"/>
              <a:gd name="connsiteX24-259" fmla="*/ 833935 w 3239999"/>
              <a:gd name="connsiteY24-260" fmla="*/ 22 h 3032924"/>
              <a:gd name="connsiteX25-261" fmla="*/ 1576606 w 3239999"/>
              <a:gd name="connsiteY25-262" fmla="*/ 402054 h 3032924"/>
              <a:gd name="connsiteX26-263" fmla="*/ 1576606 w 3239999"/>
              <a:gd name="connsiteY26-264" fmla="*/ 430441 h 3032924"/>
              <a:gd name="connsiteX27-265" fmla="*/ 1576606 w 3239999"/>
              <a:gd name="connsiteY27-266" fmla="*/ 526981 h 3032924"/>
              <a:gd name="connsiteX28-267" fmla="*/ 1576606 w 3239999"/>
              <a:gd name="connsiteY28-268" fmla="*/ 2765302 h 3032924"/>
              <a:gd name="connsiteX29-269" fmla="*/ 378630 w 3239999"/>
              <a:gd name="connsiteY29-270" fmla="*/ 2472117 h 3032924"/>
              <a:gd name="connsiteX30-271" fmla="*/ 384918 w 3239999"/>
              <a:gd name="connsiteY30-272" fmla="*/ 526981 h 3032924"/>
              <a:gd name="connsiteX31-273" fmla="*/ 239143 w 3239999"/>
              <a:gd name="connsiteY31-274" fmla="*/ 526981 h 3032924"/>
              <a:gd name="connsiteX32-275" fmla="*/ 239143 w 3239999"/>
              <a:gd name="connsiteY32-276" fmla="*/ 2776423 h 3032924"/>
              <a:gd name="connsiteX33-277" fmla="*/ 1576606 w 3239999"/>
              <a:gd name="connsiteY33-278" fmla="*/ 2776423 h 3032924"/>
              <a:gd name="connsiteX34-279" fmla="*/ 1668046 w 3239999"/>
              <a:gd name="connsiteY34-280" fmla="*/ 2869642 h 3032924"/>
              <a:gd name="connsiteX0-281" fmla="*/ 1576606 w 3239999"/>
              <a:gd name="connsiteY0-282" fmla="*/ 2778202 h 3032924"/>
              <a:gd name="connsiteX1-283" fmla="*/ 1663394 w 3239999"/>
              <a:gd name="connsiteY1-284" fmla="*/ 2778202 h 3032924"/>
              <a:gd name="connsiteX2-285" fmla="*/ 1663394 w 3239999"/>
              <a:gd name="connsiteY2-286" fmla="*/ 2776423 h 3032924"/>
              <a:gd name="connsiteX3-287" fmla="*/ 3000856 w 3239999"/>
              <a:gd name="connsiteY3-288" fmla="*/ 2776423 h 3032924"/>
              <a:gd name="connsiteX4-289" fmla="*/ 3000856 w 3239999"/>
              <a:gd name="connsiteY4-290" fmla="*/ 526981 h 3032924"/>
              <a:gd name="connsiteX5-291" fmla="*/ 2855082 w 3239999"/>
              <a:gd name="connsiteY5-292" fmla="*/ 526981 h 3032924"/>
              <a:gd name="connsiteX6-293" fmla="*/ 2861369 w 3239999"/>
              <a:gd name="connsiteY6-294" fmla="*/ 2472117 h 3032924"/>
              <a:gd name="connsiteX7-295" fmla="*/ 1663394 w 3239999"/>
              <a:gd name="connsiteY7-296" fmla="*/ 2765302 h 3032924"/>
              <a:gd name="connsiteX8-297" fmla="*/ 1663394 w 3239999"/>
              <a:gd name="connsiteY8-298" fmla="*/ 526981 h 3032924"/>
              <a:gd name="connsiteX9-299" fmla="*/ 1663394 w 3239999"/>
              <a:gd name="connsiteY9-300" fmla="*/ 430441 h 3032924"/>
              <a:gd name="connsiteX10-301" fmla="*/ 1663394 w 3239999"/>
              <a:gd name="connsiteY10-302" fmla="*/ 402054 h 3032924"/>
              <a:gd name="connsiteX11-303" fmla="*/ 2406065 w 3239999"/>
              <a:gd name="connsiteY11-304" fmla="*/ 22 h 3032924"/>
              <a:gd name="connsiteX12-305" fmla="*/ 2853673 w 3239999"/>
              <a:gd name="connsiteY12-306" fmla="*/ 91100 h 3032924"/>
              <a:gd name="connsiteX13-307" fmla="*/ 2854770 w 3239999"/>
              <a:gd name="connsiteY13-308" fmla="*/ 430441 h 3032924"/>
              <a:gd name="connsiteX14-309" fmla="*/ 3120669 w 3239999"/>
              <a:gd name="connsiteY14-310" fmla="*/ 428517 h 3032924"/>
              <a:gd name="connsiteX15-311" fmla="*/ 3120669 w 3239999"/>
              <a:gd name="connsiteY15-312" fmla="*/ 738345 h 3032924"/>
              <a:gd name="connsiteX16-313" fmla="*/ 3239999 w 3239999"/>
              <a:gd name="connsiteY16-314" fmla="*/ 738345 h 3032924"/>
              <a:gd name="connsiteX17-315" fmla="*/ 3239999 w 3239999"/>
              <a:gd name="connsiteY17-316" fmla="*/ 3032924 h 3032924"/>
              <a:gd name="connsiteX18-317" fmla="*/ 0 w 3239999"/>
              <a:gd name="connsiteY18-318" fmla="*/ 3032924 h 3032924"/>
              <a:gd name="connsiteX19-319" fmla="*/ 0 w 3239999"/>
              <a:gd name="connsiteY19-320" fmla="*/ 738345 h 3032924"/>
              <a:gd name="connsiteX20-321" fmla="*/ 102477 w 3239999"/>
              <a:gd name="connsiteY20-322" fmla="*/ 738345 h 3032924"/>
              <a:gd name="connsiteX21-323" fmla="*/ 102477 w 3239999"/>
              <a:gd name="connsiteY21-324" fmla="*/ 428517 h 3032924"/>
              <a:gd name="connsiteX22-325" fmla="*/ 385229 w 3239999"/>
              <a:gd name="connsiteY22-326" fmla="*/ 430441 h 3032924"/>
              <a:gd name="connsiteX23-327" fmla="*/ 386326 w 3239999"/>
              <a:gd name="connsiteY23-328" fmla="*/ 91100 h 3032924"/>
              <a:gd name="connsiteX24-329" fmla="*/ 833935 w 3239999"/>
              <a:gd name="connsiteY24-330" fmla="*/ 22 h 3032924"/>
              <a:gd name="connsiteX25-331" fmla="*/ 1576606 w 3239999"/>
              <a:gd name="connsiteY25-332" fmla="*/ 402054 h 3032924"/>
              <a:gd name="connsiteX26-333" fmla="*/ 1576606 w 3239999"/>
              <a:gd name="connsiteY26-334" fmla="*/ 430441 h 3032924"/>
              <a:gd name="connsiteX27-335" fmla="*/ 1576606 w 3239999"/>
              <a:gd name="connsiteY27-336" fmla="*/ 526981 h 3032924"/>
              <a:gd name="connsiteX28-337" fmla="*/ 1576606 w 3239999"/>
              <a:gd name="connsiteY28-338" fmla="*/ 2765302 h 3032924"/>
              <a:gd name="connsiteX29-339" fmla="*/ 378630 w 3239999"/>
              <a:gd name="connsiteY29-340" fmla="*/ 2472117 h 3032924"/>
              <a:gd name="connsiteX30-341" fmla="*/ 384918 w 3239999"/>
              <a:gd name="connsiteY30-342" fmla="*/ 526981 h 3032924"/>
              <a:gd name="connsiteX31-343" fmla="*/ 239143 w 3239999"/>
              <a:gd name="connsiteY31-344" fmla="*/ 526981 h 3032924"/>
              <a:gd name="connsiteX32-345" fmla="*/ 239143 w 3239999"/>
              <a:gd name="connsiteY32-346" fmla="*/ 2776423 h 3032924"/>
              <a:gd name="connsiteX33-347" fmla="*/ 1576606 w 3239999"/>
              <a:gd name="connsiteY33-348" fmla="*/ 2776423 h 3032924"/>
              <a:gd name="connsiteX34-349" fmla="*/ 1668046 w 3239999"/>
              <a:gd name="connsiteY34-350" fmla="*/ 2869642 h 3032924"/>
              <a:gd name="connsiteX0-351" fmla="*/ 1576606 w 3239999"/>
              <a:gd name="connsiteY0-352" fmla="*/ 2778202 h 3032924"/>
              <a:gd name="connsiteX1-353" fmla="*/ 1663394 w 3239999"/>
              <a:gd name="connsiteY1-354" fmla="*/ 2778202 h 3032924"/>
              <a:gd name="connsiteX2-355" fmla="*/ 1663394 w 3239999"/>
              <a:gd name="connsiteY2-356" fmla="*/ 2776423 h 3032924"/>
              <a:gd name="connsiteX3-357" fmla="*/ 3000856 w 3239999"/>
              <a:gd name="connsiteY3-358" fmla="*/ 2776423 h 3032924"/>
              <a:gd name="connsiteX4-359" fmla="*/ 3000856 w 3239999"/>
              <a:gd name="connsiteY4-360" fmla="*/ 526981 h 3032924"/>
              <a:gd name="connsiteX5-361" fmla="*/ 2855082 w 3239999"/>
              <a:gd name="connsiteY5-362" fmla="*/ 526981 h 3032924"/>
              <a:gd name="connsiteX6-363" fmla="*/ 2861369 w 3239999"/>
              <a:gd name="connsiteY6-364" fmla="*/ 2472117 h 3032924"/>
              <a:gd name="connsiteX7-365" fmla="*/ 1663394 w 3239999"/>
              <a:gd name="connsiteY7-366" fmla="*/ 2765302 h 3032924"/>
              <a:gd name="connsiteX8-367" fmla="*/ 1663394 w 3239999"/>
              <a:gd name="connsiteY8-368" fmla="*/ 526981 h 3032924"/>
              <a:gd name="connsiteX9-369" fmla="*/ 1663394 w 3239999"/>
              <a:gd name="connsiteY9-370" fmla="*/ 430441 h 3032924"/>
              <a:gd name="connsiteX10-371" fmla="*/ 1663394 w 3239999"/>
              <a:gd name="connsiteY10-372" fmla="*/ 402054 h 3032924"/>
              <a:gd name="connsiteX11-373" fmla="*/ 2406065 w 3239999"/>
              <a:gd name="connsiteY11-374" fmla="*/ 22 h 3032924"/>
              <a:gd name="connsiteX12-375" fmla="*/ 2853673 w 3239999"/>
              <a:gd name="connsiteY12-376" fmla="*/ 91100 h 3032924"/>
              <a:gd name="connsiteX13-377" fmla="*/ 2854770 w 3239999"/>
              <a:gd name="connsiteY13-378" fmla="*/ 430441 h 3032924"/>
              <a:gd name="connsiteX14-379" fmla="*/ 3120669 w 3239999"/>
              <a:gd name="connsiteY14-380" fmla="*/ 428517 h 3032924"/>
              <a:gd name="connsiteX15-381" fmla="*/ 3120669 w 3239999"/>
              <a:gd name="connsiteY15-382" fmla="*/ 738345 h 3032924"/>
              <a:gd name="connsiteX16-383" fmla="*/ 3239999 w 3239999"/>
              <a:gd name="connsiteY16-384" fmla="*/ 738345 h 3032924"/>
              <a:gd name="connsiteX17-385" fmla="*/ 3239999 w 3239999"/>
              <a:gd name="connsiteY17-386" fmla="*/ 3032924 h 3032924"/>
              <a:gd name="connsiteX18-387" fmla="*/ 0 w 3239999"/>
              <a:gd name="connsiteY18-388" fmla="*/ 3032924 h 3032924"/>
              <a:gd name="connsiteX19-389" fmla="*/ 0 w 3239999"/>
              <a:gd name="connsiteY19-390" fmla="*/ 738345 h 3032924"/>
              <a:gd name="connsiteX20-391" fmla="*/ 102477 w 3239999"/>
              <a:gd name="connsiteY20-392" fmla="*/ 738345 h 3032924"/>
              <a:gd name="connsiteX21-393" fmla="*/ 102477 w 3239999"/>
              <a:gd name="connsiteY21-394" fmla="*/ 428517 h 3032924"/>
              <a:gd name="connsiteX22-395" fmla="*/ 385229 w 3239999"/>
              <a:gd name="connsiteY22-396" fmla="*/ 430441 h 3032924"/>
              <a:gd name="connsiteX23-397" fmla="*/ 386326 w 3239999"/>
              <a:gd name="connsiteY23-398" fmla="*/ 91100 h 3032924"/>
              <a:gd name="connsiteX24-399" fmla="*/ 833935 w 3239999"/>
              <a:gd name="connsiteY24-400" fmla="*/ 22 h 3032924"/>
              <a:gd name="connsiteX25-401" fmla="*/ 1576606 w 3239999"/>
              <a:gd name="connsiteY25-402" fmla="*/ 402054 h 3032924"/>
              <a:gd name="connsiteX26-403" fmla="*/ 1576606 w 3239999"/>
              <a:gd name="connsiteY26-404" fmla="*/ 430441 h 3032924"/>
              <a:gd name="connsiteX27-405" fmla="*/ 1576606 w 3239999"/>
              <a:gd name="connsiteY27-406" fmla="*/ 526981 h 3032924"/>
              <a:gd name="connsiteX28-407" fmla="*/ 1576606 w 3239999"/>
              <a:gd name="connsiteY28-408" fmla="*/ 2765302 h 3032924"/>
              <a:gd name="connsiteX29-409" fmla="*/ 378630 w 3239999"/>
              <a:gd name="connsiteY29-410" fmla="*/ 2472117 h 3032924"/>
              <a:gd name="connsiteX30-411" fmla="*/ 384918 w 3239999"/>
              <a:gd name="connsiteY30-412" fmla="*/ 526981 h 3032924"/>
              <a:gd name="connsiteX31-413" fmla="*/ 239143 w 3239999"/>
              <a:gd name="connsiteY31-414" fmla="*/ 526981 h 3032924"/>
              <a:gd name="connsiteX32-415" fmla="*/ 239143 w 3239999"/>
              <a:gd name="connsiteY32-416" fmla="*/ 2776423 h 3032924"/>
              <a:gd name="connsiteX33-417" fmla="*/ 1576606 w 3239999"/>
              <a:gd name="connsiteY33-418" fmla="*/ 2776423 h 3032924"/>
              <a:gd name="connsiteX34-419" fmla="*/ 1668046 w 3239999"/>
              <a:gd name="connsiteY34-420" fmla="*/ 2869642 h 3032924"/>
              <a:gd name="connsiteX0-421" fmla="*/ 1576606 w 3239999"/>
              <a:gd name="connsiteY0-422" fmla="*/ 2778202 h 3032924"/>
              <a:gd name="connsiteX1-423" fmla="*/ 1663394 w 3239999"/>
              <a:gd name="connsiteY1-424" fmla="*/ 2778202 h 3032924"/>
              <a:gd name="connsiteX2-425" fmla="*/ 1663394 w 3239999"/>
              <a:gd name="connsiteY2-426" fmla="*/ 2776423 h 3032924"/>
              <a:gd name="connsiteX3-427" fmla="*/ 3000856 w 3239999"/>
              <a:gd name="connsiteY3-428" fmla="*/ 2776423 h 3032924"/>
              <a:gd name="connsiteX4-429" fmla="*/ 3000856 w 3239999"/>
              <a:gd name="connsiteY4-430" fmla="*/ 526981 h 3032924"/>
              <a:gd name="connsiteX5-431" fmla="*/ 2855082 w 3239999"/>
              <a:gd name="connsiteY5-432" fmla="*/ 526981 h 3032924"/>
              <a:gd name="connsiteX6-433" fmla="*/ 2861369 w 3239999"/>
              <a:gd name="connsiteY6-434" fmla="*/ 2472117 h 3032924"/>
              <a:gd name="connsiteX7-435" fmla="*/ 1663394 w 3239999"/>
              <a:gd name="connsiteY7-436" fmla="*/ 2765302 h 3032924"/>
              <a:gd name="connsiteX8-437" fmla="*/ 1663394 w 3239999"/>
              <a:gd name="connsiteY8-438" fmla="*/ 526981 h 3032924"/>
              <a:gd name="connsiteX9-439" fmla="*/ 1663394 w 3239999"/>
              <a:gd name="connsiteY9-440" fmla="*/ 430441 h 3032924"/>
              <a:gd name="connsiteX10-441" fmla="*/ 1663394 w 3239999"/>
              <a:gd name="connsiteY10-442" fmla="*/ 402054 h 3032924"/>
              <a:gd name="connsiteX11-443" fmla="*/ 2406065 w 3239999"/>
              <a:gd name="connsiteY11-444" fmla="*/ 22 h 3032924"/>
              <a:gd name="connsiteX12-445" fmla="*/ 2853673 w 3239999"/>
              <a:gd name="connsiteY12-446" fmla="*/ 91100 h 3032924"/>
              <a:gd name="connsiteX13-447" fmla="*/ 2854770 w 3239999"/>
              <a:gd name="connsiteY13-448" fmla="*/ 430441 h 3032924"/>
              <a:gd name="connsiteX14-449" fmla="*/ 3120669 w 3239999"/>
              <a:gd name="connsiteY14-450" fmla="*/ 428517 h 3032924"/>
              <a:gd name="connsiteX15-451" fmla="*/ 3120669 w 3239999"/>
              <a:gd name="connsiteY15-452" fmla="*/ 738345 h 3032924"/>
              <a:gd name="connsiteX16-453" fmla="*/ 3239999 w 3239999"/>
              <a:gd name="connsiteY16-454" fmla="*/ 738345 h 3032924"/>
              <a:gd name="connsiteX17-455" fmla="*/ 3239999 w 3239999"/>
              <a:gd name="connsiteY17-456" fmla="*/ 3032924 h 3032924"/>
              <a:gd name="connsiteX18-457" fmla="*/ 0 w 3239999"/>
              <a:gd name="connsiteY18-458" fmla="*/ 3032924 h 3032924"/>
              <a:gd name="connsiteX19-459" fmla="*/ 0 w 3239999"/>
              <a:gd name="connsiteY19-460" fmla="*/ 738345 h 3032924"/>
              <a:gd name="connsiteX20-461" fmla="*/ 102477 w 3239999"/>
              <a:gd name="connsiteY20-462" fmla="*/ 738345 h 3032924"/>
              <a:gd name="connsiteX21-463" fmla="*/ 102477 w 3239999"/>
              <a:gd name="connsiteY21-464" fmla="*/ 428517 h 3032924"/>
              <a:gd name="connsiteX22-465" fmla="*/ 385229 w 3239999"/>
              <a:gd name="connsiteY22-466" fmla="*/ 430441 h 3032924"/>
              <a:gd name="connsiteX23-467" fmla="*/ 386326 w 3239999"/>
              <a:gd name="connsiteY23-468" fmla="*/ 91100 h 3032924"/>
              <a:gd name="connsiteX24-469" fmla="*/ 833935 w 3239999"/>
              <a:gd name="connsiteY24-470" fmla="*/ 22 h 3032924"/>
              <a:gd name="connsiteX25-471" fmla="*/ 1576606 w 3239999"/>
              <a:gd name="connsiteY25-472" fmla="*/ 402054 h 3032924"/>
              <a:gd name="connsiteX26-473" fmla="*/ 1576606 w 3239999"/>
              <a:gd name="connsiteY26-474" fmla="*/ 430441 h 3032924"/>
              <a:gd name="connsiteX27-475" fmla="*/ 1576606 w 3239999"/>
              <a:gd name="connsiteY27-476" fmla="*/ 526981 h 3032924"/>
              <a:gd name="connsiteX28-477" fmla="*/ 1576606 w 3239999"/>
              <a:gd name="connsiteY28-478" fmla="*/ 2765302 h 3032924"/>
              <a:gd name="connsiteX29-479" fmla="*/ 378630 w 3239999"/>
              <a:gd name="connsiteY29-480" fmla="*/ 2472117 h 3032924"/>
              <a:gd name="connsiteX30-481" fmla="*/ 384918 w 3239999"/>
              <a:gd name="connsiteY30-482" fmla="*/ 526981 h 3032924"/>
              <a:gd name="connsiteX31-483" fmla="*/ 239143 w 3239999"/>
              <a:gd name="connsiteY31-484" fmla="*/ 526981 h 3032924"/>
              <a:gd name="connsiteX32-485" fmla="*/ 239143 w 3239999"/>
              <a:gd name="connsiteY32-486" fmla="*/ 2776423 h 3032924"/>
              <a:gd name="connsiteX33-487" fmla="*/ 1576606 w 3239999"/>
              <a:gd name="connsiteY33-488" fmla="*/ 2776423 h 3032924"/>
              <a:gd name="connsiteX34-489" fmla="*/ 1668046 w 3239999"/>
              <a:gd name="connsiteY34-490" fmla="*/ 2869642 h 3032924"/>
              <a:gd name="connsiteX0-491" fmla="*/ 1576606 w 3239999"/>
              <a:gd name="connsiteY0-492" fmla="*/ 2778202 h 3032924"/>
              <a:gd name="connsiteX1-493" fmla="*/ 1663394 w 3239999"/>
              <a:gd name="connsiteY1-494" fmla="*/ 2778202 h 3032924"/>
              <a:gd name="connsiteX2-495" fmla="*/ 1663394 w 3239999"/>
              <a:gd name="connsiteY2-496" fmla="*/ 2776423 h 3032924"/>
              <a:gd name="connsiteX3-497" fmla="*/ 3000856 w 3239999"/>
              <a:gd name="connsiteY3-498" fmla="*/ 2776423 h 3032924"/>
              <a:gd name="connsiteX4-499" fmla="*/ 3000856 w 3239999"/>
              <a:gd name="connsiteY4-500" fmla="*/ 526981 h 3032924"/>
              <a:gd name="connsiteX5-501" fmla="*/ 2855082 w 3239999"/>
              <a:gd name="connsiteY5-502" fmla="*/ 526981 h 3032924"/>
              <a:gd name="connsiteX6-503" fmla="*/ 2861369 w 3239999"/>
              <a:gd name="connsiteY6-504" fmla="*/ 2472117 h 3032924"/>
              <a:gd name="connsiteX7-505" fmla="*/ 1663394 w 3239999"/>
              <a:gd name="connsiteY7-506" fmla="*/ 2765302 h 3032924"/>
              <a:gd name="connsiteX8-507" fmla="*/ 1663394 w 3239999"/>
              <a:gd name="connsiteY8-508" fmla="*/ 526981 h 3032924"/>
              <a:gd name="connsiteX9-509" fmla="*/ 1663394 w 3239999"/>
              <a:gd name="connsiteY9-510" fmla="*/ 430441 h 3032924"/>
              <a:gd name="connsiteX10-511" fmla="*/ 1663394 w 3239999"/>
              <a:gd name="connsiteY10-512" fmla="*/ 402054 h 3032924"/>
              <a:gd name="connsiteX11-513" fmla="*/ 2406065 w 3239999"/>
              <a:gd name="connsiteY11-514" fmla="*/ 22 h 3032924"/>
              <a:gd name="connsiteX12-515" fmla="*/ 2853673 w 3239999"/>
              <a:gd name="connsiteY12-516" fmla="*/ 91100 h 3032924"/>
              <a:gd name="connsiteX13-517" fmla="*/ 2854770 w 3239999"/>
              <a:gd name="connsiteY13-518" fmla="*/ 430441 h 3032924"/>
              <a:gd name="connsiteX14-519" fmla="*/ 3120669 w 3239999"/>
              <a:gd name="connsiteY14-520" fmla="*/ 428517 h 3032924"/>
              <a:gd name="connsiteX15-521" fmla="*/ 3120669 w 3239999"/>
              <a:gd name="connsiteY15-522" fmla="*/ 738345 h 3032924"/>
              <a:gd name="connsiteX16-523" fmla="*/ 3239999 w 3239999"/>
              <a:gd name="connsiteY16-524" fmla="*/ 738345 h 3032924"/>
              <a:gd name="connsiteX17-525" fmla="*/ 3239999 w 3239999"/>
              <a:gd name="connsiteY17-526" fmla="*/ 3032924 h 3032924"/>
              <a:gd name="connsiteX18-527" fmla="*/ 0 w 3239999"/>
              <a:gd name="connsiteY18-528" fmla="*/ 3032924 h 3032924"/>
              <a:gd name="connsiteX19-529" fmla="*/ 0 w 3239999"/>
              <a:gd name="connsiteY19-530" fmla="*/ 738345 h 3032924"/>
              <a:gd name="connsiteX20-531" fmla="*/ 102477 w 3239999"/>
              <a:gd name="connsiteY20-532" fmla="*/ 738345 h 3032924"/>
              <a:gd name="connsiteX21-533" fmla="*/ 102477 w 3239999"/>
              <a:gd name="connsiteY21-534" fmla="*/ 428517 h 3032924"/>
              <a:gd name="connsiteX22-535" fmla="*/ 385229 w 3239999"/>
              <a:gd name="connsiteY22-536" fmla="*/ 430441 h 3032924"/>
              <a:gd name="connsiteX23-537" fmla="*/ 386326 w 3239999"/>
              <a:gd name="connsiteY23-538" fmla="*/ 91100 h 3032924"/>
              <a:gd name="connsiteX24-539" fmla="*/ 833935 w 3239999"/>
              <a:gd name="connsiteY24-540" fmla="*/ 22 h 3032924"/>
              <a:gd name="connsiteX25-541" fmla="*/ 1576606 w 3239999"/>
              <a:gd name="connsiteY25-542" fmla="*/ 402054 h 3032924"/>
              <a:gd name="connsiteX26-543" fmla="*/ 1576606 w 3239999"/>
              <a:gd name="connsiteY26-544" fmla="*/ 430441 h 3032924"/>
              <a:gd name="connsiteX27-545" fmla="*/ 1576606 w 3239999"/>
              <a:gd name="connsiteY27-546" fmla="*/ 526981 h 3032924"/>
              <a:gd name="connsiteX28-547" fmla="*/ 1576606 w 3239999"/>
              <a:gd name="connsiteY28-548" fmla="*/ 2765302 h 3032924"/>
              <a:gd name="connsiteX29-549" fmla="*/ 378630 w 3239999"/>
              <a:gd name="connsiteY29-550" fmla="*/ 2472117 h 3032924"/>
              <a:gd name="connsiteX30-551" fmla="*/ 384918 w 3239999"/>
              <a:gd name="connsiteY30-552" fmla="*/ 526981 h 3032924"/>
              <a:gd name="connsiteX31-553" fmla="*/ 239143 w 3239999"/>
              <a:gd name="connsiteY31-554" fmla="*/ 526981 h 3032924"/>
              <a:gd name="connsiteX32-555" fmla="*/ 239143 w 3239999"/>
              <a:gd name="connsiteY32-556" fmla="*/ 2776423 h 3032924"/>
              <a:gd name="connsiteX33-557" fmla="*/ 1576606 w 3239999"/>
              <a:gd name="connsiteY33-558" fmla="*/ 2776423 h 3032924"/>
              <a:gd name="connsiteX34-559" fmla="*/ 1668046 w 3239999"/>
              <a:gd name="connsiteY34-560" fmla="*/ 2869642 h 3032924"/>
              <a:gd name="connsiteX0-561" fmla="*/ 1576606 w 3239999"/>
              <a:gd name="connsiteY0-562" fmla="*/ 2778202 h 3032924"/>
              <a:gd name="connsiteX1-563" fmla="*/ 1663394 w 3239999"/>
              <a:gd name="connsiteY1-564" fmla="*/ 2778202 h 3032924"/>
              <a:gd name="connsiteX2-565" fmla="*/ 1663394 w 3239999"/>
              <a:gd name="connsiteY2-566" fmla="*/ 2776423 h 3032924"/>
              <a:gd name="connsiteX3-567" fmla="*/ 3000856 w 3239999"/>
              <a:gd name="connsiteY3-568" fmla="*/ 2776423 h 3032924"/>
              <a:gd name="connsiteX4-569" fmla="*/ 3000856 w 3239999"/>
              <a:gd name="connsiteY4-570" fmla="*/ 526981 h 3032924"/>
              <a:gd name="connsiteX5-571" fmla="*/ 2855082 w 3239999"/>
              <a:gd name="connsiteY5-572" fmla="*/ 526981 h 3032924"/>
              <a:gd name="connsiteX6-573" fmla="*/ 2861369 w 3239999"/>
              <a:gd name="connsiteY6-574" fmla="*/ 2472117 h 3032924"/>
              <a:gd name="connsiteX7-575" fmla="*/ 1663394 w 3239999"/>
              <a:gd name="connsiteY7-576" fmla="*/ 2765302 h 3032924"/>
              <a:gd name="connsiteX8-577" fmla="*/ 1663394 w 3239999"/>
              <a:gd name="connsiteY8-578" fmla="*/ 526981 h 3032924"/>
              <a:gd name="connsiteX9-579" fmla="*/ 1663394 w 3239999"/>
              <a:gd name="connsiteY9-580" fmla="*/ 430441 h 3032924"/>
              <a:gd name="connsiteX10-581" fmla="*/ 1663394 w 3239999"/>
              <a:gd name="connsiteY10-582" fmla="*/ 402054 h 3032924"/>
              <a:gd name="connsiteX11-583" fmla="*/ 2406065 w 3239999"/>
              <a:gd name="connsiteY11-584" fmla="*/ 22 h 3032924"/>
              <a:gd name="connsiteX12-585" fmla="*/ 2853673 w 3239999"/>
              <a:gd name="connsiteY12-586" fmla="*/ 91100 h 3032924"/>
              <a:gd name="connsiteX13-587" fmla="*/ 2854770 w 3239999"/>
              <a:gd name="connsiteY13-588" fmla="*/ 430441 h 3032924"/>
              <a:gd name="connsiteX14-589" fmla="*/ 3120669 w 3239999"/>
              <a:gd name="connsiteY14-590" fmla="*/ 428517 h 3032924"/>
              <a:gd name="connsiteX15-591" fmla="*/ 3120669 w 3239999"/>
              <a:gd name="connsiteY15-592" fmla="*/ 738345 h 3032924"/>
              <a:gd name="connsiteX16-593" fmla="*/ 3239999 w 3239999"/>
              <a:gd name="connsiteY16-594" fmla="*/ 738345 h 3032924"/>
              <a:gd name="connsiteX17-595" fmla="*/ 3239999 w 3239999"/>
              <a:gd name="connsiteY17-596" fmla="*/ 3032924 h 3032924"/>
              <a:gd name="connsiteX18-597" fmla="*/ 0 w 3239999"/>
              <a:gd name="connsiteY18-598" fmla="*/ 3032924 h 3032924"/>
              <a:gd name="connsiteX19-599" fmla="*/ 0 w 3239999"/>
              <a:gd name="connsiteY19-600" fmla="*/ 738345 h 3032924"/>
              <a:gd name="connsiteX20-601" fmla="*/ 102477 w 3239999"/>
              <a:gd name="connsiteY20-602" fmla="*/ 738345 h 3032924"/>
              <a:gd name="connsiteX21-603" fmla="*/ 102477 w 3239999"/>
              <a:gd name="connsiteY21-604" fmla="*/ 428517 h 3032924"/>
              <a:gd name="connsiteX22-605" fmla="*/ 385229 w 3239999"/>
              <a:gd name="connsiteY22-606" fmla="*/ 430441 h 3032924"/>
              <a:gd name="connsiteX23-607" fmla="*/ 386326 w 3239999"/>
              <a:gd name="connsiteY23-608" fmla="*/ 91100 h 3032924"/>
              <a:gd name="connsiteX24-609" fmla="*/ 833935 w 3239999"/>
              <a:gd name="connsiteY24-610" fmla="*/ 22 h 3032924"/>
              <a:gd name="connsiteX25-611" fmla="*/ 1576606 w 3239999"/>
              <a:gd name="connsiteY25-612" fmla="*/ 402054 h 3032924"/>
              <a:gd name="connsiteX26-613" fmla="*/ 1576606 w 3239999"/>
              <a:gd name="connsiteY26-614" fmla="*/ 430441 h 3032924"/>
              <a:gd name="connsiteX27-615" fmla="*/ 1576606 w 3239999"/>
              <a:gd name="connsiteY27-616" fmla="*/ 526981 h 3032924"/>
              <a:gd name="connsiteX28-617" fmla="*/ 1576606 w 3239999"/>
              <a:gd name="connsiteY28-618" fmla="*/ 2765302 h 3032924"/>
              <a:gd name="connsiteX29-619" fmla="*/ 378630 w 3239999"/>
              <a:gd name="connsiteY29-620" fmla="*/ 2472117 h 3032924"/>
              <a:gd name="connsiteX30-621" fmla="*/ 384918 w 3239999"/>
              <a:gd name="connsiteY30-622" fmla="*/ 526981 h 3032924"/>
              <a:gd name="connsiteX31-623" fmla="*/ 239143 w 3239999"/>
              <a:gd name="connsiteY31-624" fmla="*/ 526981 h 3032924"/>
              <a:gd name="connsiteX32-625" fmla="*/ 239143 w 3239999"/>
              <a:gd name="connsiteY32-626" fmla="*/ 2776423 h 3032924"/>
              <a:gd name="connsiteX33-627" fmla="*/ 1576606 w 3239999"/>
              <a:gd name="connsiteY33-628" fmla="*/ 2776423 h 3032924"/>
              <a:gd name="connsiteX34-629" fmla="*/ 1668046 w 3239999"/>
              <a:gd name="connsiteY34-630" fmla="*/ 2869642 h 3032924"/>
              <a:gd name="connsiteX0-631" fmla="*/ 1576606 w 3239999"/>
              <a:gd name="connsiteY0-632" fmla="*/ 2778202 h 3032924"/>
              <a:gd name="connsiteX1-633" fmla="*/ 1663394 w 3239999"/>
              <a:gd name="connsiteY1-634" fmla="*/ 2778202 h 3032924"/>
              <a:gd name="connsiteX2-635" fmla="*/ 1663394 w 3239999"/>
              <a:gd name="connsiteY2-636" fmla="*/ 2776423 h 3032924"/>
              <a:gd name="connsiteX3-637" fmla="*/ 3000856 w 3239999"/>
              <a:gd name="connsiteY3-638" fmla="*/ 2776423 h 3032924"/>
              <a:gd name="connsiteX4-639" fmla="*/ 3000856 w 3239999"/>
              <a:gd name="connsiteY4-640" fmla="*/ 526981 h 3032924"/>
              <a:gd name="connsiteX5-641" fmla="*/ 2855082 w 3239999"/>
              <a:gd name="connsiteY5-642" fmla="*/ 526981 h 3032924"/>
              <a:gd name="connsiteX6-643" fmla="*/ 2861369 w 3239999"/>
              <a:gd name="connsiteY6-644" fmla="*/ 2472117 h 3032924"/>
              <a:gd name="connsiteX7-645" fmla="*/ 1663394 w 3239999"/>
              <a:gd name="connsiteY7-646" fmla="*/ 2765302 h 3032924"/>
              <a:gd name="connsiteX8-647" fmla="*/ 1663394 w 3239999"/>
              <a:gd name="connsiteY8-648" fmla="*/ 526981 h 3032924"/>
              <a:gd name="connsiteX9-649" fmla="*/ 1663394 w 3239999"/>
              <a:gd name="connsiteY9-650" fmla="*/ 430441 h 3032924"/>
              <a:gd name="connsiteX10-651" fmla="*/ 1663394 w 3239999"/>
              <a:gd name="connsiteY10-652" fmla="*/ 402054 h 3032924"/>
              <a:gd name="connsiteX11-653" fmla="*/ 2406065 w 3239999"/>
              <a:gd name="connsiteY11-654" fmla="*/ 22 h 3032924"/>
              <a:gd name="connsiteX12-655" fmla="*/ 2853673 w 3239999"/>
              <a:gd name="connsiteY12-656" fmla="*/ 91100 h 3032924"/>
              <a:gd name="connsiteX13-657" fmla="*/ 2854770 w 3239999"/>
              <a:gd name="connsiteY13-658" fmla="*/ 430441 h 3032924"/>
              <a:gd name="connsiteX14-659" fmla="*/ 3120669 w 3239999"/>
              <a:gd name="connsiteY14-660" fmla="*/ 428517 h 3032924"/>
              <a:gd name="connsiteX15-661" fmla="*/ 3120669 w 3239999"/>
              <a:gd name="connsiteY15-662" fmla="*/ 738345 h 3032924"/>
              <a:gd name="connsiteX16-663" fmla="*/ 3239999 w 3239999"/>
              <a:gd name="connsiteY16-664" fmla="*/ 738345 h 3032924"/>
              <a:gd name="connsiteX17-665" fmla="*/ 3239999 w 3239999"/>
              <a:gd name="connsiteY17-666" fmla="*/ 3032924 h 3032924"/>
              <a:gd name="connsiteX18-667" fmla="*/ 0 w 3239999"/>
              <a:gd name="connsiteY18-668" fmla="*/ 3032924 h 3032924"/>
              <a:gd name="connsiteX19-669" fmla="*/ 0 w 3239999"/>
              <a:gd name="connsiteY19-670" fmla="*/ 738345 h 3032924"/>
              <a:gd name="connsiteX20-671" fmla="*/ 102477 w 3239999"/>
              <a:gd name="connsiteY20-672" fmla="*/ 738345 h 3032924"/>
              <a:gd name="connsiteX21-673" fmla="*/ 102477 w 3239999"/>
              <a:gd name="connsiteY21-674" fmla="*/ 428517 h 3032924"/>
              <a:gd name="connsiteX22-675" fmla="*/ 385229 w 3239999"/>
              <a:gd name="connsiteY22-676" fmla="*/ 430441 h 3032924"/>
              <a:gd name="connsiteX23-677" fmla="*/ 386326 w 3239999"/>
              <a:gd name="connsiteY23-678" fmla="*/ 91100 h 3032924"/>
              <a:gd name="connsiteX24-679" fmla="*/ 833935 w 3239999"/>
              <a:gd name="connsiteY24-680" fmla="*/ 22 h 3032924"/>
              <a:gd name="connsiteX25-681" fmla="*/ 1576606 w 3239999"/>
              <a:gd name="connsiteY25-682" fmla="*/ 402054 h 3032924"/>
              <a:gd name="connsiteX26-683" fmla="*/ 1576606 w 3239999"/>
              <a:gd name="connsiteY26-684" fmla="*/ 430441 h 3032924"/>
              <a:gd name="connsiteX27-685" fmla="*/ 1576606 w 3239999"/>
              <a:gd name="connsiteY27-686" fmla="*/ 526981 h 3032924"/>
              <a:gd name="connsiteX28-687" fmla="*/ 1576606 w 3239999"/>
              <a:gd name="connsiteY28-688" fmla="*/ 2765302 h 3032924"/>
              <a:gd name="connsiteX29-689" fmla="*/ 378630 w 3239999"/>
              <a:gd name="connsiteY29-690" fmla="*/ 2472117 h 3032924"/>
              <a:gd name="connsiteX30-691" fmla="*/ 384918 w 3239999"/>
              <a:gd name="connsiteY30-692" fmla="*/ 526981 h 3032924"/>
              <a:gd name="connsiteX31-693" fmla="*/ 239143 w 3239999"/>
              <a:gd name="connsiteY31-694" fmla="*/ 526981 h 3032924"/>
              <a:gd name="connsiteX32-695" fmla="*/ 239143 w 3239999"/>
              <a:gd name="connsiteY32-696" fmla="*/ 2776423 h 3032924"/>
              <a:gd name="connsiteX33-697" fmla="*/ 1576606 w 3239999"/>
              <a:gd name="connsiteY33-698" fmla="*/ 2776423 h 3032924"/>
              <a:gd name="connsiteX34-699" fmla="*/ 1668046 w 3239999"/>
              <a:gd name="connsiteY34-700" fmla="*/ 2869642 h 3032924"/>
              <a:gd name="connsiteX0-701" fmla="*/ 1576606 w 3239999"/>
              <a:gd name="connsiteY0-702" fmla="*/ 2778202 h 3032924"/>
              <a:gd name="connsiteX1-703" fmla="*/ 1663394 w 3239999"/>
              <a:gd name="connsiteY1-704" fmla="*/ 2778202 h 3032924"/>
              <a:gd name="connsiteX2-705" fmla="*/ 1663394 w 3239999"/>
              <a:gd name="connsiteY2-706" fmla="*/ 2776423 h 3032924"/>
              <a:gd name="connsiteX3-707" fmla="*/ 3000856 w 3239999"/>
              <a:gd name="connsiteY3-708" fmla="*/ 2776423 h 3032924"/>
              <a:gd name="connsiteX4-709" fmla="*/ 3000856 w 3239999"/>
              <a:gd name="connsiteY4-710" fmla="*/ 526981 h 3032924"/>
              <a:gd name="connsiteX5-711" fmla="*/ 2855082 w 3239999"/>
              <a:gd name="connsiteY5-712" fmla="*/ 526981 h 3032924"/>
              <a:gd name="connsiteX6-713" fmla="*/ 2861369 w 3239999"/>
              <a:gd name="connsiteY6-714" fmla="*/ 2472117 h 3032924"/>
              <a:gd name="connsiteX7-715" fmla="*/ 1663394 w 3239999"/>
              <a:gd name="connsiteY7-716" fmla="*/ 2765302 h 3032924"/>
              <a:gd name="connsiteX8-717" fmla="*/ 1663394 w 3239999"/>
              <a:gd name="connsiteY8-718" fmla="*/ 526981 h 3032924"/>
              <a:gd name="connsiteX9-719" fmla="*/ 1663394 w 3239999"/>
              <a:gd name="connsiteY9-720" fmla="*/ 430441 h 3032924"/>
              <a:gd name="connsiteX10-721" fmla="*/ 1663394 w 3239999"/>
              <a:gd name="connsiteY10-722" fmla="*/ 402054 h 3032924"/>
              <a:gd name="connsiteX11-723" fmla="*/ 2406065 w 3239999"/>
              <a:gd name="connsiteY11-724" fmla="*/ 22 h 3032924"/>
              <a:gd name="connsiteX12-725" fmla="*/ 2853673 w 3239999"/>
              <a:gd name="connsiteY12-726" fmla="*/ 91100 h 3032924"/>
              <a:gd name="connsiteX13-727" fmla="*/ 2854770 w 3239999"/>
              <a:gd name="connsiteY13-728" fmla="*/ 430441 h 3032924"/>
              <a:gd name="connsiteX14-729" fmla="*/ 3120669 w 3239999"/>
              <a:gd name="connsiteY14-730" fmla="*/ 428517 h 3032924"/>
              <a:gd name="connsiteX15-731" fmla="*/ 3120669 w 3239999"/>
              <a:gd name="connsiteY15-732" fmla="*/ 738345 h 3032924"/>
              <a:gd name="connsiteX16-733" fmla="*/ 3239999 w 3239999"/>
              <a:gd name="connsiteY16-734" fmla="*/ 738345 h 3032924"/>
              <a:gd name="connsiteX17-735" fmla="*/ 3239999 w 3239999"/>
              <a:gd name="connsiteY17-736" fmla="*/ 3032924 h 3032924"/>
              <a:gd name="connsiteX18-737" fmla="*/ 0 w 3239999"/>
              <a:gd name="connsiteY18-738" fmla="*/ 3032924 h 3032924"/>
              <a:gd name="connsiteX19-739" fmla="*/ 0 w 3239999"/>
              <a:gd name="connsiteY19-740" fmla="*/ 738345 h 3032924"/>
              <a:gd name="connsiteX20-741" fmla="*/ 102477 w 3239999"/>
              <a:gd name="connsiteY20-742" fmla="*/ 738345 h 3032924"/>
              <a:gd name="connsiteX21-743" fmla="*/ 102477 w 3239999"/>
              <a:gd name="connsiteY21-744" fmla="*/ 428517 h 3032924"/>
              <a:gd name="connsiteX22-745" fmla="*/ 385229 w 3239999"/>
              <a:gd name="connsiteY22-746" fmla="*/ 430441 h 3032924"/>
              <a:gd name="connsiteX23-747" fmla="*/ 386326 w 3239999"/>
              <a:gd name="connsiteY23-748" fmla="*/ 91100 h 3032924"/>
              <a:gd name="connsiteX24-749" fmla="*/ 833935 w 3239999"/>
              <a:gd name="connsiteY24-750" fmla="*/ 22 h 3032924"/>
              <a:gd name="connsiteX25-751" fmla="*/ 1576606 w 3239999"/>
              <a:gd name="connsiteY25-752" fmla="*/ 402054 h 3032924"/>
              <a:gd name="connsiteX26-753" fmla="*/ 1576606 w 3239999"/>
              <a:gd name="connsiteY26-754" fmla="*/ 430441 h 3032924"/>
              <a:gd name="connsiteX27-755" fmla="*/ 1576606 w 3239999"/>
              <a:gd name="connsiteY27-756" fmla="*/ 526981 h 3032924"/>
              <a:gd name="connsiteX28-757" fmla="*/ 1576606 w 3239999"/>
              <a:gd name="connsiteY28-758" fmla="*/ 2765302 h 3032924"/>
              <a:gd name="connsiteX29-759" fmla="*/ 378630 w 3239999"/>
              <a:gd name="connsiteY29-760" fmla="*/ 2472117 h 3032924"/>
              <a:gd name="connsiteX30-761" fmla="*/ 384918 w 3239999"/>
              <a:gd name="connsiteY30-762" fmla="*/ 526981 h 3032924"/>
              <a:gd name="connsiteX31-763" fmla="*/ 239143 w 3239999"/>
              <a:gd name="connsiteY31-764" fmla="*/ 526981 h 3032924"/>
              <a:gd name="connsiteX32-765" fmla="*/ 239143 w 3239999"/>
              <a:gd name="connsiteY32-766" fmla="*/ 2776423 h 3032924"/>
              <a:gd name="connsiteX33-767" fmla="*/ 1576606 w 3239999"/>
              <a:gd name="connsiteY33-768" fmla="*/ 2776423 h 3032924"/>
              <a:gd name="connsiteX34-769" fmla="*/ 1668046 w 3239999"/>
              <a:gd name="connsiteY34-770" fmla="*/ 2869642 h 3032924"/>
              <a:gd name="connsiteX0-771" fmla="*/ 1576606 w 3239999"/>
              <a:gd name="connsiteY0-772" fmla="*/ 2778202 h 3032924"/>
              <a:gd name="connsiteX1-773" fmla="*/ 1663394 w 3239999"/>
              <a:gd name="connsiteY1-774" fmla="*/ 2778202 h 3032924"/>
              <a:gd name="connsiteX2-775" fmla="*/ 1663394 w 3239999"/>
              <a:gd name="connsiteY2-776" fmla="*/ 2776423 h 3032924"/>
              <a:gd name="connsiteX3-777" fmla="*/ 3000856 w 3239999"/>
              <a:gd name="connsiteY3-778" fmla="*/ 2776423 h 3032924"/>
              <a:gd name="connsiteX4-779" fmla="*/ 3000856 w 3239999"/>
              <a:gd name="connsiteY4-780" fmla="*/ 526981 h 3032924"/>
              <a:gd name="connsiteX5-781" fmla="*/ 2855082 w 3239999"/>
              <a:gd name="connsiteY5-782" fmla="*/ 526981 h 3032924"/>
              <a:gd name="connsiteX6-783" fmla="*/ 2861369 w 3239999"/>
              <a:gd name="connsiteY6-784" fmla="*/ 2472117 h 3032924"/>
              <a:gd name="connsiteX7-785" fmla="*/ 1663394 w 3239999"/>
              <a:gd name="connsiteY7-786" fmla="*/ 2765302 h 3032924"/>
              <a:gd name="connsiteX8-787" fmla="*/ 1663394 w 3239999"/>
              <a:gd name="connsiteY8-788" fmla="*/ 526981 h 3032924"/>
              <a:gd name="connsiteX9-789" fmla="*/ 1663394 w 3239999"/>
              <a:gd name="connsiteY9-790" fmla="*/ 430441 h 3032924"/>
              <a:gd name="connsiteX10-791" fmla="*/ 1663394 w 3239999"/>
              <a:gd name="connsiteY10-792" fmla="*/ 402054 h 3032924"/>
              <a:gd name="connsiteX11-793" fmla="*/ 2406065 w 3239999"/>
              <a:gd name="connsiteY11-794" fmla="*/ 22 h 3032924"/>
              <a:gd name="connsiteX12-795" fmla="*/ 2853673 w 3239999"/>
              <a:gd name="connsiteY12-796" fmla="*/ 91100 h 3032924"/>
              <a:gd name="connsiteX13-797" fmla="*/ 2854770 w 3239999"/>
              <a:gd name="connsiteY13-798" fmla="*/ 430441 h 3032924"/>
              <a:gd name="connsiteX14-799" fmla="*/ 3120669 w 3239999"/>
              <a:gd name="connsiteY14-800" fmla="*/ 428517 h 3032924"/>
              <a:gd name="connsiteX15-801" fmla="*/ 3120669 w 3239999"/>
              <a:gd name="connsiteY15-802" fmla="*/ 738345 h 3032924"/>
              <a:gd name="connsiteX16-803" fmla="*/ 3239999 w 3239999"/>
              <a:gd name="connsiteY16-804" fmla="*/ 738345 h 3032924"/>
              <a:gd name="connsiteX17-805" fmla="*/ 3239999 w 3239999"/>
              <a:gd name="connsiteY17-806" fmla="*/ 3032924 h 3032924"/>
              <a:gd name="connsiteX18-807" fmla="*/ 0 w 3239999"/>
              <a:gd name="connsiteY18-808" fmla="*/ 3032924 h 3032924"/>
              <a:gd name="connsiteX19-809" fmla="*/ 0 w 3239999"/>
              <a:gd name="connsiteY19-810" fmla="*/ 738345 h 3032924"/>
              <a:gd name="connsiteX20-811" fmla="*/ 102477 w 3239999"/>
              <a:gd name="connsiteY20-812" fmla="*/ 738345 h 3032924"/>
              <a:gd name="connsiteX21-813" fmla="*/ 102477 w 3239999"/>
              <a:gd name="connsiteY21-814" fmla="*/ 428517 h 3032924"/>
              <a:gd name="connsiteX22-815" fmla="*/ 385229 w 3239999"/>
              <a:gd name="connsiteY22-816" fmla="*/ 430441 h 3032924"/>
              <a:gd name="connsiteX23-817" fmla="*/ 386326 w 3239999"/>
              <a:gd name="connsiteY23-818" fmla="*/ 91100 h 3032924"/>
              <a:gd name="connsiteX24-819" fmla="*/ 833935 w 3239999"/>
              <a:gd name="connsiteY24-820" fmla="*/ 22 h 3032924"/>
              <a:gd name="connsiteX25-821" fmla="*/ 1576606 w 3239999"/>
              <a:gd name="connsiteY25-822" fmla="*/ 402054 h 3032924"/>
              <a:gd name="connsiteX26-823" fmla="*/ 1576606 w 3239999"/>
              <a:gd name="connsiteY26-824" fmla="*/ 430441 h 3032924"/>
              <a:gd name="connsiteX27-825" fmla="*/ 1576606 w 3239999"/>
              <a:gd name="connsiteY27-826" fmla="*/ 526981 h 3032924"/>
              <a:gd name="connsiteX28-827" fmla="*/ 1576606 w 3239999"/>
              <a:gd name="connsiteY28-828" fmla="*/ 2765302 h 3032924"/>
              <a:gd name="connsiteX29-829" fmla="*/ 378630 w 3239999"/>
              <a:gd name="connsiteY29-830" fmla="*/ 2472117 h 3032924"/>
              <a:gd name="connsiteX30-831" fmla="*/ 384918 w 3239999"/>
              <a:gd name="connsiteY30-832" fmla="*/ 526981 h 3032924"/>
              <a:gd name="connsiteX31-833" fmla="*/ 239143 w 3239999"/>
              <a:gd name="connsiteY31-834" fmla="*/ 526981 h 3032924"/>
              <a:gd name="connsiteX32-835" fmla="*/ 239143 w 3239999"/>
              <a:gd name="connsiteY32-836" fmla="*/ 2776423 h 3032924"/>
              <a:gd name="connsiteX33-837" fmla="*/ 1576606 w 3239999"/>
              <a:gd name="connsiteY33-838" fmla="*/ 2776423 h 3032924"/>
              <a:gd name="connsiteX34-839" fmla="*/ 1668046 w 3239999"/>
              <a:gd name="connsiteY34-840" fmla="*/ 2869642 h 3032924"/>
              <a:gd name="connsiteX0-841" fmla="*/ 1576606 w 3239999"/>
              <a:gd name="connsiteY0-842" fmla="*/ 2778202 h 3032924"/>
              <a:gd name="connsiteX1-843" fmla="*/ 1663394 w 3239999"/>
              <a:gd name="connsiteY1-844" fmla="*/ 2778202 h 3032924"/>
              <a:gd name="connsiteX2-845" fmla="*/ 1663394 w 3239999"/>
              <a:gd name="connsiteY2-846" fmla="*/ 2776423 h 3032924"/>
              <a:gd name="connsiteX3-847" fmla="*/ 3000856 w 3239999"/>
              <a:gd name="connsiteY3-848" fmla="*/ 2776423 h 3032924"/>
              <a:gd name="connsiteX4-849" fmla="*/ 3000856 w 3239999"/>
              <a:gd name="connsiteY4-850" fmla="*/ 526981 h 3032924"/>
              <a:gd name="connsiteX5-851" fmla="*/ 2855082 w 3239999"/>
              <a:gd name="connsiteY5-852" fmla="*/ 526981 h 3032924"/>
              <a:gd name="connsiteX6-853" fmla="*/ 2861369 w 3239999"/>
              <a:gd name="connsiteY6-854" fmla="*/ 2472117 h 3032924"/>
              <a:gd name="connsiteX7-855" fmla="*/ 1663394 w 3239999"/>
              <a:gd name="connsiteY7-856" fmla="*/ 2765302 h 3032924"/>
              <a:gd name="connsiteX8-857" fmla="*/ 1663394 w 3239999"/>
              <a:gd name="connsiteY8-858" fmla="*/ 526981 h 3032924"/>
              <a:gd name="connsiteX9-859" fmla="*/ 1663394 w 3239999"/>
              <a:gd name="connsiteY9-860" fmla="*/ 430441 h 3032924"/>
              <a:gd name="connsiteX10-861" fmla="*/ 1663394 w 3239999"/>
              <a:gd name="connsiteY10-862" fmla="*/ 402054 h 3032924"/>
              <a:gd name="connsiteX11-863" fmla="*/ 2406065 w 3239999"/>
              <a:gd name="connsiteY11-864" fmla="*/ 22 h 3032924"/>
              <a:gd name="connsiteX12-865" fmla="*/ 2853673 w 3239999"/>
              <a:gd name="connsiteY12-866" fmla="*/ 91100 h 3032924"/>
              <a:gd name="connsiteX13-867" fmla="*/ 2854770 w 3239999"/>
              <a:gd name="connsiteY13-868" fmla="*/ 430441 h 3032924"/>
              <a:gd name="connsiteX14-869" fmla="*/ 3120669 w 3239999"/>
              <a:gd name="connsiteY14-870" fmla="*/ 428517 h 3032924"/>
              <a:gd name="connsiteX15-871" fmla="*/ 3120669 w 3239999"/>
              <a:gd name="connsiteY15-872" fmla="*/ 738345 h 3032924"/>
              <a:gd name="connsiteX16-873" fmla="*/ 3239999 w 3239999"/>
              <a:gd name="connsiteY16-874" fmla="*/ 738345 h 3032924"/>
              <a:gd name="connsiteX17-875" fmla="*/ 3239999 w 3239999"/>
              <a:gd name="connsiteY17-876" fmla="*/ 3032924 h 3032924"/>
              <a:gd name="connsiteX18-877" fmla="*/ 0 w 3239999"/>
              <a:gd name="connsiteY18-878" fmla="*/ 3032924 h 3032924"/>
              <a:gd name="connsiteX19-879" fmla="*/ 0 w 3239999"/>
              <a:gd name="connsiteY19-880" fmla="*/ 738345 h 3032924"/>
              <a:gd name="connsiteX20-881" fmla="*/ 102477 w 3239999"/>
              <a:gd name="connsiteY20-882" fmla="*/ 738345 h 3032924"/>
              <a:gd name="connsiteX21-883" fmla="*/ 102477 w 3239999"/>
              <a:gd name="connsiteY21-884" fmla="*/ 428517 h 3032924"/>
              <a:gd name="connsiteX22-885" fmla="*/ 385229 w 3239999"/>
              <a:gd name="connsiteY22-886" fmla="*/ 430441 h 3032924"/>
              <a:gd name="connsiteX23-887" fmla="*/ 386326 w 3239999"/>
              <a:gd name="connsiteY23-888" fmla="*/ 91100 h 3032924"/>
              <a:gd name="connsiteX24-889" fmla="*/ 833935 w 3239999"/>
              <a:gd name="connsiteY24-890" fmla="*/ 22 h 3032924"/>
              <a:gd name="connsiteX25-891" fmla="*/ 1576606 w 3239999"/>
              <a:gd name="connsiteY25-892" fmla="*/ 402054 h 3032924"/>
              <a:gd name="connsiteX26-893" fmla="*/ 1576606 w 3239999"/>
              <a:gd name="connsiteY26-894" fmla="*/ 430441 h 3032924"/>
              <a:gd name="connsiteX27-895" fmla="*/ 1576606 w 3239999"/>
              <a:gd name="connsiteY27-896" fmla="*/ 526981 h 3032924"/>
              <a:gd name="connsiteX28-897" fmla="*/ 1576606 w 3239999"/>
              <a:gd name="connsiteY28-898" fmla="*/ 2765302 h 3032924"/>
              <a:gd name="connsiteX29-899" fmla="*/ 378630 w 3239999"/>
              <a:gd name="connsiteY29-900" fmla="*/ 2472117 h 3032924"/>
              <a:gd name="connsiteX30-901" fmla="*/ 384918 w 3239999"/>
              <a:gd name="connsiteY30-902" fmla="*/ 526981 h 3032924"/>
              <a:gd name="connsiteX31-903" fmla="*/ 239143 w 3239999"/>
              <a:gd name="connsiteY31-904" fmla="*/ 526981 h 3032924"/>
              <a:gd name="connsiteX32-905" fmla="*/ 239143 w 3239999"/>
              <a:gd name="connsiteY32-906" fmla="*/ 2776423 h 3032924"/>
              <a:gd name="connsiteX33-907" fmla="*/ 1576606 w 3239999"/>
              <a:gd name="connsiteY33-908" fmla="*/ 2776423 h 3032924"/>
              <a:gd name="connsiteX34-909" fmla="*/ 1668046 w 3239999"/>
              <a:gd name="connsiteY34-910" fmla="*/ 2869642 h 3032924"/>
              <a:gd name="connsiteX0-911" fmla="*/ 1576606 w 3239999"/>
              <a:gd name="connsiteY0-912" fmla="*/ 2778202 h 3032924"/>
              <a:gd name="connsiteX1-913" fmla="*/ 1663394 w 3239999"/>
              <a:gd name="connsiteY1-914" fmla="*/ 2778202 h 3032924"/>
              <a:gd name="connsiteX2-915" fmla="*/ 1663394 w 3239999"/>
              <a:gd name="connsiteY2-916" fmla="*/ 2776423 h 3032924"/>
              <a:gd name="connsiteX3-917" fmla="*/ 3000856 w 3239999"/>
              <a:gd name="connsiteY3-918" fmla="*/ 2776423 h 3032924"/>
              <a:gd name="connsiteX4-919" fmla="*/ 3000856 w 3239999"/>
              <a:gd name="connsiteY4-920" fmla="*/ 526981 h 3032924"/>
              <a:gd name="connsiteX5-921" fmla="*/ 2855082 w 3239999"/>
              <a:gd name="connsiteY5-922" fmla="*/ 526981 h 3032924"/>
              <a:gd name="connsiteX6-923" fmla="*/ 2861369 w 3239999"/>
              <a:gd name="connsiteY6-924" fmla="*/ 2472117 h 3032924"/>
              <a:gd name="connsiteX7-925" fmla="*/ 1663394 w 3239999"/>
              <a:gd name="connsiteY7-926" fmla="*/ 2765302 h 3032924"/>
              <a:gd name="connsiteX8-927" fmla="*/ 1663394 w 3239999"/>
              <a:gd name="connsiteY8-928" fmla="*/ 526981 h 3032924"/>
              <a:gd name="connsiteX9-929" fmla="*/ 1663394 w 3239999"/>
              <a:gd name="connsiteY9-930" fmla="*/ 430441 h 3032924"/>
              <a:gd name="connsiteX10-931" fmla="*/ 1663394 w 3239999"/>
              <a:gd name="connsiteY10-932" fmla="*/ 402054 h 3032924"/>
              <a:gd name="connsiteX11-933" fmla="*/ 2406065 w 3239999"/>
              <a:gd name="connsiteY11-934" fmla="*/ 22 h 3032924"/>
              <a:gd name="connsiteX12-935" fmla="*/ 2853673 w 3239999"/>
              <a:gd name="connsiteY12-936" fmla="*/ 91100 h 3032924"/>
              <a:gd name="connsiteX13-937" fmla="*/ 2854770 w 3239999"/>
              <a:gd name="connsiteY13-938" fmla="*/ 430441 h 3032924"/>
              <a:gd name="connsiteX14-939" fmla="*/ 3120669 w 3239999"/>
              <a:gd name="connsiteY14-940" fmla="*/ 428517 h 3032924"/>
              <a:gd name="connsiteX15-941" fmla="*/ 3120669 w 3239999"/>
              <a:gd name="connsiteY15-942" fmla="*/ 738345 h 3032924"/>
              <a:gd name="connsiteX16-943" fmla="*/ 3239999 w 3239999"/>
              <a:gd name="connsiteY16-944" fmla="*/ 738345 h 3032924"/>
              <a:gd name="connsiteX17-945" fmla="*/ 3239999 w 3239999"/>
              <a:gd name="connsiteY17-946" fmla="*/ 3032924 h 3032924"/>
              <a:gd name="connsiteX18-947" fmla="*/ 0 w 3239999"/>
              <a:gd name="connsiteY18-948" fmla="*/ 3032924 h 3032924"/>
              <a:gd name="connsiteX19-949" fmla="*/ 0 w 3239999"/>
              <a:gd name="connsiteY19-950" fmla="*/ 738345 h 3032924"/>
              <a:gd name="connsiteX20-951" fmla="*/ 102477 w 3239999"/>
              <a:gd name="connsiteY20-952" fmla="*/ 738345 h 3032924"/>
              <a:gd name="connsiteX21-953" fmla="*/ 102477 w 3239999"/>
              <a:gd name="connsiteY21-954" fmla="*/ 428517 h 3032924"/>
              <a:gd name="connsiteX22-955" fmla="*/ 385229 w 3239999"/>
              <a:gd name="connsiteY22-956" fmla="*/ 430441 h 3032924"/>
              <a:gd name="connsiteX23-957" fmla="*/ 386326 w 3239999"/>
              <a:gd name="connsiteY23-958" fmla="*/ 91100 h 3032924"/>
              <a:gd name="connsiteX24-959" fmla="*/ 833935 w 3239999"/>
              <a:gd name="connsiteY24-960" fmla="*/ 22 h 3032924"/>
              <a:gd name="connsiteX25-961" fmla="*/ 1576606 w 3239999"/>
              <a:gd name="connsiteY25-962" fmla="*/ 402054 h 3032924"/>
              <a:gd name="connsiteX26-963" fmla="*/ 1576606 w 3239999"/>
              <a:gd name="connsiteY26-964" fmla="*/ 430441 h 3032924"/>
              <a:gd name="connsiteX27-965" fmla="*/ 1576606 w 3239999"/>
              <a:gd name="connsiteY27-966" fmla="*/ 526981 h 3032924"/>
              <a:gd name="connsiteX28-967" fmla="*/ 1576606 w 3239999"/>
              <a:gd name="connsiteY28-968" fmla="*/ 2765302 h 3032924"/>
              <a:gd name="connsiteX29-969" fmla="*/ 378630 w 3239999"/>
              <a:gd name="connsiteY29-970" fmla="*/ 2472117 h 3032924"/>
              <a:gd name="connsiteX30-971" fmla="*/ 384918 w 3239999"/>
              <a:gd name="connsiteY30-972" fmla="*/ 526981 h 3032924"/>
              <a:gd name="connsiteX31-973" fmla="*/ 239143 w 3239999"/>
              <a:gd name="connsiteY31-974" fmla="*/ 526981 h 3032924"/>
              <a:gd name="connsiteX32-975" fmla="*/ 239143 w 3239999"/>
              <a:gd name="connsiteY32-976" fmla="*/ 2776423 h 3032924"/>
              <a:gd name="connsiteX33-977" fmla="*/ 1576606 w 3239999"/>
              <a:gd name="connsiteY33-978" fmla="*/ 2776423 h 3032924"/>
              <a:gd name="connsiteX34-979" fmla="*/ 1668046 w 3239999"/>
              <a:gd name="connsiteY34-980" fmla="*/ 2869642 h 3032924"/>
              <a:gd name="connsiteX0-981" fmla="*/ 1576606 w 3239999"/>
              <a:gd name="connsiteY0-982" fmla="*/ 2778202 h 3032924"/>
              <a:gd name="connsiteX1-983" fmla="*/ 1663394 w 3239999"/>
              <a:gd name="connsiteY1-984" fmla="*/ 2778202 h 3032924"/>
              <a:gd name="connsiteX2-985" fmla="*/ 1663394 w 3239999"/>
              <a:gd name="connsiteY2-986" fmla="*/ 2776423 h 3032924"/>
              <a:gd name="connsiteX3-987" fmla="*/ 3000856 w 3239999"/>
              <a:gd name="connsiteY3-988" fmla="*/ 2776423 h 3032924"/>
              <a:gd name="connsiteX4-989" fmla="*/ 3000856 w 3239999"/>
              <a:gd name="connsiteY4-990" fmla="*/ 526981 h 3032924"/>
              <a:gd name="connsiteX5-991" fmla="*/ 2855082 w 3239999"/>
              <a:gd name="connsiteY5-992" fmla="*/ 526981 h 3032924"/>
              <a:gd name="connsiteX6-993" fmla="*/ 2861369 w 3239999"/>
              <a:gd name="connsiteY6-994" fmla="*/ 2472117 h 3032924"/>
              <a:gd name="connsiteX7-995" fmla="*/ 1663394 w 3239999"/>
              <a:gd name="connsiteY7-996" fmla="*/ 2765302 h 3032924"/>
              <a:gd name="connsiteX8-997" fmla="*/ 1663394 w 3239999"/>
              <a:gd name="connsiteY8-998" fmla="*/ 526981 h 3032924"/>
              <a:gd name="connsiteX9-999" fmla="*/ 1663394 w 3239999"/>
              <a:gd name="connsiteY9-1000" fmla="*/ 430441 h 3032924"/>
              <a:gd name="connsiteX10-1001" fmla="*/ 1663394 w 3239999"/>
              <a:gd name="connsiteY10-1002" fmla="*/ 402054 h 3032924"/>
              <a:gd name="connsiteX11-1003" fmla="*/ 2406065 w 3239999"/>
              <a:gd name="connsiteY11-1004" fmla="*/ 22 h 3032924"/>
              <a:gd name="connsiteX12-1005" fmla="*/ 2853673 w 3239999"/>
              <a:gd name="connsiteY12-1006" fmla="*/ 91100 h 3032924"/>
              <a:gd name="connsiteX13-1007" fmla="*/ 2854770 w 3239999"/>
              <a:gd name="connsiteY13-1008" fmla="*/ 430441 h 3032924"/>
              <a:gd name="connsiteX14-1009" fmla="*/ 3120669 w 3239999"/>
              <a:gd name="connsiteY14-1010" fmla="*/ 428517 h 3032924"/>
              <a:gd name="connsiteX15-1011" fmla="*/ 3120669 w 3239999"/>
              <a:gd name="connsiteY15-1012" fmla="*/ 738345 h 3032924"/>
              <a:gd name="connsiteX16-1013" fmla="*/ 3239999 w 3239999"/>
              <a:gd name="connsiteY16-1014" fmla="*/ 738345 h 3032924"/>
              <a:gd name="connsiteX17-1015" fmla="*/ 3239999 w 3239999"/>
              <a:gd name="connsiteY17-1016" fmla="*/ 3032924 h 3032924"/>
              <a:gd name="connsiteX18-1017" fmla="*/ 0 w 3239999"/>
              <a:gd name="connsiteY18-1018" fmla="*/ 3032924 h 3032924"/>
              <a:gd name="connsiteX19-1019" fmla="*/ 0 w 3239999"/>
              <a:gd name="connsiteY19-1020" fmla="*/ 738345 h 3032924"/>
              <a:gd name="connsiteX20-1021" fmla="*/ 102477 w 3239999"/>
              <a:gd name="connsiteY20-1022" fmla="*/ 738345 h 3032924"/>
              <a:gd name="connsiteX21-1023" fmla="*/ 102477 w 3239999"/>
              <a:gd name="connsiteY21-1024" fmla="*/ 428517 h 3032924"/>
              <a:gd name="connsiteX22-1025" fmla="*/ 385229 w 3239999"/>
              <a:gd name="connsiteY22-1026" fmla="*/ 430441 h 3032924"/>
              <a:gd name="connsiteX23-1027" fmla="*/ 386326 w 3239999"/>
              <a:gd name="connsiteY23-1028" fmla="*/ 91100 h 3032924"/>
              <a:gd name="connsiteX24-1029" fmla="*/ 833935 w 3239999"/>
              <a:gd name="connsiteY24-1030" fmla="*/ 22 h 3032924"/>
              <a:gd name="connsiteX25-1031" fmla="*/ 1576606 w 3239999"/>
              <a:gd name="connsiteY25-1032" fmla="*/ 402054 h 3032924"/>
              <a:gd name="connsiteX26-1033" fmla="*/ 1576606 w 3239999"/>
              <a:gd name="connsiteY26-1034" fmla="*/ 430441 h 3032924"/>
              <a:gd name="connsiteX27-1035" fmla="*/ 1576606 w 3239999"/>
              <a:gd name="connsiteY27-1036" fmla="*/ 526981 h 3032924"/>
              <a:gd name="connsiteX28-1037" fmla="*/ 1576606 w 3239999"/>
              <a:gd name="connsiteY28-1038" fmla="*/ 2765302 h 3032924"/>
              <a:gd name="connsiteX29-1039" fmla="*/ 378630 w 3239999"/>
              <a:gd name="connsiteY29-1040" fmla="*/ 2472117 h 3032924"/>
              <a:gd name="connsiteX30-1041" fmla="*/ 384918 w 3239999"/>
              <a:gd name="connsiteY30-1042" fmla="*/ 526981 h 3032924"/>
              <a:gd name="connsiteX31-1043" fmla="*/ 239143 w 3239999"/>
              <a:gd name="connsiteY31-1044" fmla="*/ 526981 h 3032924"/>
              <a:gd name="connsiteX32-1045" fmla="*/ 239143 w 3239999"/>
              <a:gd name="connsiteY32-1046" fmla="*/ 2776423 h 3032924"/>
              <a:gd name="connsiteX33-1047" fmla="*/ 1576606 w 3239999"/>
              <a:gd name="connsiteY33-1048" fmla="*/ 2776423 h 3032924"/>
              <a:gd name="connsiteX34-1049" fmla="*/ 1668046 w 3239999"/>
              <a:gd name="connsiteY34-1050" fmla="*/ 2869642 h 3032924"/>
              <a:gd name="connsiteX0-1051" fmla="*/ 1576606 w 3239999"/>
              <a:gd name="connsiteY0-1052" fmla="*/ 2778202 h 3032924"/>
              <a:gd name="connsiteX1-1053" fmla="*/ 1663394 w 3239999"/>
              <a:gd name="connsiteY1-1054" fmla="*/ 2778202 h 3032924"/>
              <a:gd name="connsiteX2-1055" fmla="*/ 1663394 w 3239999"/>
              <a:gd name="connsiteY2-1056" fmla="*/ 2776423 h 3032924"/>
              <a:gd name="connsiteX3-1057" fmla="*/ 3000856 w 3239999"/>
              <a:gd name="connsiteY3-1058" fmla="*/ 2776423 h 3032924"/>
              <a:gd name="connsiteX4-1059" fmla="*/ 3000856 w 3239999"/>
              <a:gd name="connsiteY4-1060" fmla="*/ 526981 h 3032924"/>
              <a:gd name="connsiteX5-1061" fmla="*/ 2855082 w 3239999"/>
              <a:gd name="connsiteY5-1062" fmla="*/ 526981 h 3032924"/>
              <a:gd name="connsiteX6-1063" fmla="*/ 2861369 w 3239999"/>
              <a:gd name="connsiteY6-1064" fmla="*/ 2472117 h 3032924"/>
              <a:gd name="connsiteX7-1065" fmla="*/ 1663394 w 3239999"/>
              <a:gd name="connsiteY7-1066" fmla="*/ 2765302 h 3032924"/>
              <a:gd name="connsiteX8-1067" fmla="*/ 1663394 w 3239999"/>
              <a:gd name="connsiteY8-1068" fmla="*/ 526981 h 3032924"/>
              <a:gd name="connsiteX9-1069" fmla="*/ 1663394 w 3239999"/>
              <a:gd name="connsiteY9-1070" fmla="*/ 430441 h 3032924"/>
              <a:gd name="connsiteX10-1071" fmla="*/ 1663394 w 3239999"/>
              <a:gd name="connsiteY10-1072" fmla="*/ 402054 h 3032924"/>
              <a:gd name="connsiteX11-1073" fmla="*/ 2406065 w 3239999"/>
              <a:gd name="connsiteY11-1074" fmla="*/ 22 h 3032924"/>
              <a:gd name="connsiteX12-1075" fmla="*/ 2853673 w 3239999"/>
              <a:gd name="connsiteY12-1076" fmla="*/ 91100 h 3032924"/>
              <a:gd name="connsiteX13-1077" fmla="*/ 2854770 w 3239999"/>
              <a:gd name="connsiteY13-1078" fmla="*/ 430441 h 3032924"/>
              <a:gd name="connsiteX14-1079" fmla="*/ 3120669 w 3239999"/>
              <a:gd name="connsiteY14-1080" fmla="*/ 428517 h 3032924"/>
              <a:gd name="connsiteX15-1081" fmla="*/ 3120669 w 3239999"/>
              <a:gd name="connsiteY15-1082" fmla="*/ 738345 h 3032924"/>
              <a:gd name="connsiteX16-1083" fmla="*/ 3239999 w 3239999"/>
              <a:gd name="connsiteY16-1084" fmla="*/ 738345 h 3032924"/>
              <a:gd name="connsiteX17-1085" fmla="*/ 3239999 w 3239999"/>
              <a:gd name="connsiteY17-1086" fmla="*/ 3032924 h 3032924"/>
              <a:gd name="connsiteX18-1087" fmla="*/ 0 w 3239999"/>
              <a:gd name="connsiteY18-1088" fmla="*/ 3032924 h 3032924"/>
              <a:gd name="connsiteX19-1089" fmla="*/ 0 w 3239999"/>
              <a:gd name="connsiteY19-1090" fmla="*/ 738345 h 3032924"/>
              <a:gd name="connsiteX20-1091" fmla="*/ 102477 w 3239999"/>
              <a:gd name="connsiteY20-1092" fmla="*/ 738345 h 3032924"/>
              <a:gd name="connsiteX21-1093" fmla="*/ 102477 w 3239999"/>
              <a:gd name="connsiteY21-1094" fmla="*/ 428517 h 3032924"/>
              <a:gd name="connsiteX22-1095" fmla="*/ 385229 w 3239999"/>
              <a:gd name="connsiteY22-1096" fmla="*/ 430441 h 3032924"/>
              <a:gd name="connsiteX23-1097" fmla="*/ 386326 w 3239999"/>
              <a:gd name="connsiteY23-1098" fmla="*/ 91100 h 3032924"/>
              <a:gd name="connsiteX24-1099" fmla="*/ 833935 w 3239999"/>
              <a:gd name="connsiteY24-1100" fmla="*/ 22 h 3032924"/>
              <a:gd name="connsiteX25-1101" fmla="*/ 1576606 w 3239999"/>
              <a:gd name="connsiteY25-1102" fmla="*/ 402054 h 3032924"/>
              <a:gd name="connsiteX26-1103" fmla="*/ 1576606 w 3239999"/>
              <a:gd name="connsiteY26-1104" fmla="*/ 430441 h 3032924"/>
              <a:gd name="connsiteX27-1105" fmla="*/ 1576606 w 3239999"/>
              <a:gd name="connsiteY27-1106" fmla="*/ 526981 h 3032924"/>
              <a:gd name="connsiteX28-1107" fmla="*/ 1576606 w 3239999"/>
              <a:gd name="connsiteY28-1108" fmla="*/ 2765302 h 3032924"/>
              <a:gd name="connsiteX29-1109" fmla="*/ 378630 w 3239999"/>
              <a:gd name="connsiteY29-1110" fmla="*/ 2472117 h 3032924"/>
              <a:gd name="connsiteX30-1111" fmla="*/ 384918 w 3239999"/>
              <a:gd name="connsiteY30-1112" fmla="*/ 526981 h 3032924"/>
              <a:gd name="connsiteX31-1113" fmla="*/ 239143 w 3239999"/>
              <a:gd name="connsiteY31-1114" fmla="*/ 526981 h 3032924"/>
              <a:gd name="connsiteX32-1115" fmla="*/ 239143 w 3239999"/>
              <a:gd name="connsiteY32-1116" fmla="*/ 2776423 h 3032924"/>
              <a:gd name="connsiteX33-1117" fmla="*/ 1576606 w 3239999"/>
              <a:gd name="connsiteY33-1118" fmla="*/ 2776423 h 3032924"/>
              <a:gd name="connsiteX0-1119" fmla="*/ 1576606 w 3239999"/>
              <a:gd name="connsiteY0-1120" fmla="*/ 2778202 h 3032924"/>
              <a:gd name="connsiteX1-1121" fmla="*/ 1663394 w 3239999"/>
              <a:gd name="connsiteY1-1122" fmla="*/ 2778202 h 3032924"/>
              <a:gd name="connsiteX2-1123" fmla="*/ 1663394 w 3239999"/>
              <a:gd name="connsiteY2-1124" fmla="*/ 2776423 h 3032924"/>
              <a:gd name="connsiteX3-1125" fmla="*/ 3000856 w 3239999"/>
              <a:gd name="connsiteY3-1126" fmla="*/ 2776423 h 3032924"/>
              <a:gd name="connsiteX4-1127" fmla="*/ 3000856 w 3239999"/>
              <a:gd name="connsiteY4-1128" fmla="*/ 526981 h 3032924"/>
              <a:gd name="connsiteX5-1129" fmla="*/ 2855082 w 3239999"/>
              <a:gd name="connsiteY5-1130" fmla="*/ 526981 h 3032924"/>
              <a:gd name="connsiteX6-1131" fmla="*/ 2861369 w 3239999"/>
              <a:gd name="connsiteY6-1132" fmla="*/ 2472117 h 3032924"/>
              <a:gd name="connsiteX7-1133" fmla="*/ 1663394 w 3239999"/>
              <a:gd name="connsiteY7-1134" fmla="*/ 2765302 h 3032924"/>
              <a:gd name="connsiteX8-1135" fmla="*/ 1663394 w 3239999"/>
              <a:gd name="connsiteY8-1136" fmla="*/ 526981 h 3032924"/>
              <a:gd name="connsiteX9-1137" fmla="*/ 1663394 w 3239999"/>
              <a:gd name="connsiteY9-1138" fmla="*/ 430441 h 3032924"/>
              <a:gd name="connsiteX10-1139" fmla="*/ 1663394 w 3239999"/>
              <a:gd name="connsiteY10-1140" fmla="*/ 402054 h 3032924"/>
              <a:gd name="connsiteX11-1141" fmla="*/ 2406065 w 3239999"/>
              <a:gd name="connsiteY11-1142" fmla="*/ 22 h 3032924"/>
              <a:gd name="connsiteX12-1143" fmla="*/ 2853673 w 3239999"/>
              <a:gd name="connsiteY12-1144" fmla="*/ 91100 h 3032924"/>
              <a:gd name="connsiteX13-1145" fmla="*/ 2854770 w 3239999"/>
              <a:gd name="connsiteY13-1146" fmla="*/ 430441 h 3032924"/>
              <a:gd name="connsiteX14-1147" fmla="*/ 3120669 w 3239999"/>
              <a:gd name="connsiteY14-1148" fmla="*/ 428517 h 3032924"/>
              <a:gd name="connsiteX15-1149" fmla="*/ 3120669 w 3239999"/>
              <a:gd name="connsiteY15-1150" fmla="*/ 738345 h 3032924"/>
              <a:gd name="connsiteX16-1151" fmla="*/ 3239999 w 3239999"/>
              <a:gd name="connsiteY16-1152" fmla="*/ 738345 h 3032924"/>
              <a:gd name="connsiteX17-1153" fmla="*/ 3239999 w 3239999"/>
              <a:gd name="connsiteY17-1154" fmla="*/ 3032924 h 3032924"/>
              <a:gd name="connsiteX18-1155" fmla="*/ 0 w 3239999"/>
              <a:gd name="connsiteY18-1156" fmla="*/ 3032924 h 3032924"/>
              <a:gd name="connsiteX19-1157" fmla="*/ 0 w 3239999"/>
              <a:gd name="connsiteY19-1158" fmla="*/ 738345 h 3032924"/>
              <a:gd name="connsiteX20-1159" fmla="*/ 102477 w 3239999"/>
              <a:gd name="connsiteY20-1160" fmla="*/ 738345 h 3032924"/>
              <a:gd name="connsiteX21-1161" fmla="*/ 102477 w 3239999"/>
              <a:gd name="connsiteY21-1162" fmla="*/ 428517 h 3032924"/>
              <a:gd name="connsiteX22-1163" fmla="*/ 385229 w 3239999"/>
              <a:gd name="connsiteY22-1164" fmla="*/ 430441 h 3032924"/>
              <a:gd name="connsiteX23-1165" fmla="*/ 386326 w 3239999"/>
              <a:gd name="connsiteY23-1166" fmla="*/ 91100 h 3032924"/>
              <a:gd name="connsiteX24-1167" fmla="*/ 833935 w 3239999"/>
              <a:gd name="connsiteY24-1168" fmla="*/ 22 h 3032924"/>
              <a:gd name="connsiteX25-1169" fmla="*/ 1576606 w 3239999"/>
              <a:gd name="connsiteY25-1170" fmla="*/ 402054 h 3032924"/>
              <a:gd name="connsiteX26-1171" fmla="*/ 1576606 w 3239999"/>
              <a:gd name="connsiteY26-1172" fmla="*/ 430441 h 3032924"/>
              <a:gd name="connsiteX27-1173" fmla="*/ 1576606 w 3239999"/>
              <a:gd name="connsiteY27-1174" fmla="*/ 526981 h 3032924"/>
              <a:gd name="connsiteX28-1175" fmla="*/ 1576606 w 3239999"/>
              <a:gd name="connsiteY28-1176" fmla="*/ 2765302 h 3032924"/>
              <a:gd name="connsiteX29-1177" fmla="*/ 378630 w 3239999"/>
              <a:gd name="connsiteY29-1178" fmla="*/ 2472117 h 3032924"/>
              <a:gd name="connsiteX30-1179" fmla="*/ 384918 w 3239999"/>
              <a:gd name="connsiteY30-1180" fmla="*/ 526981 h 3032924"/>
              <a:gd name="connsiteX31-1181" fmla="*/ 239143 w 3239999"/>
              <a:gd name="connsiteY31-1182" fmla="*/ 526981 h 3032924"/>
              <a:gd name="connsiteX32-1183" fmla="*/ 239143 w 3239999"/>
              <a:gd name="connsiteY32-1184" fmla="*/ 2776423 h 3032924"/>
              <a:gd name="connsiteX33-1185" fmla="*/ 1576606 w 3239999"/>
              <a:gd name="connsiteY33-1186" fmla="*/ 2776423 h 3032924"/>
              <a:gd name="connsiteX0-1187" fmla="*/ 1576606 w 3239999"/>
              <a:gd name="connsiteY0-1188" fmla="*/ 2778202 h 3032924"/>
              <a:gd name="connsiteX1-1189" fmla="*/ 1663394 w 3239999"/>
              <a:gd name="connsiteY1-1190" fmla="*/ 2778202 h 3032924"/>
              <a:gd name="connsiteX2-1191" fmla="*/ 1663394 w 3239999"/>
              <a:gd name="connsiteY2-1192" fmla="*/ 2776423 h 3032924"/>
              <a:gd name="connsiteX3-1193" fmla="*/ 3000856 w 3239999"/>
              <a:gd name="connsiteY3-1194" fmla="*/ 2776423 h 3032924"/>
              <a:gd name="connsiteX4-1195" fmla="*/ 3000856 w 3239999"/>
              <a:gd name="connsiteY4-1196" fmla="*/ 526981 h 3032924"/>
              <a:gd name="connsiteX5-1197" fmla="*/ 2855082 w 3239999"/>
              <a:gd name="connsiteY5-1198" fmla="*/ 526981 h 3032924"/>
              <a:gd name="connsiteX6-1199" fmla="*/ 2861369 w 3239999"/>
              <a:gd name="connsiteY6-1200" fmla="*/ 2472117 h 3032924"/>
              <a:gd name="connsiteX7-1201" fmla="*/ 1663394 w 3239999"/>
              <a:gd name="connsiteY7-1202" fmla="*/ 2765302 h 3032924"/>
              <a:gd name="connsiteX8-1203" fmla="*/ 1663394 w 3239999"/>
              <a:gd name="connsiteY8-1204" fmla="*/ 526981 h 3032924"/>
              <a:gd name="connsiteX9-1205" fmla="*/ 1663394 w 3239999"/>
              <a:gd name="connsiteY9-1206" fmla="*/ 430441 h 3032924"/>
              <a:gd name="connsiteX10-1207" fmla="*/ 1663394 w 3239999"/>
              <a:gd name="connsiteY10-1208" fmla="*/ 402054 h 3032924"/>
              <a:gd name="connsiteX11-1209" fmla="*/ 2406065 w 3239999"/>
              <a:gd name="connsiteY11-1210" fmla="*/ 22 h 3032924"/>
              <a:gd name="connsiteX12-1211" fmla="*/ 2853673 w 3239999"/>
              <a:gd name="connsiteY12-1212" fmla="*/ 91100 h 3032924"/>
              <a:gd name="connsiteX13-1213" fmla="*/ 2854770 w 3239999"/>
              <a:gd name="connsiteY13-1214" fmla="*/ 430441 h 3032924"/>
              <a:gd name="connsiteX14-1215" fmla="*/ 3120669 w 3239999"/>
              <a:gd name="connsiteY14-1216" fmla="*/ 428517 h 3032924"/>
              <a:gd name="connsiteX15-1217" fmla="*/ 3120669 w 3239999"/>
              <a:gd name="connsiteY15-1218" fmla="*/ 738345 h 3032924"/>
              <a:gd name="connsiteX16-1219" fmla="*/ 3239999 w 3239999"/>
              <a:gd name="connsiteY16-1220" fmla="*/ 738345 h 3032924"/>
              <a:gd name="connsiteX17-1221" fmla="*/ 3239999 w 3239999"/>
              <a:gd name="connsiteY17-1222" fmla="*/ 3032924 h 3032924"/>
              <a:gd name="connsiteX18-1223" fmla="*/ 0 w 3239999"/>
              <a:gd name="connsiteY18-1224" fmla="*/ 3032924 h 3032924"/>
              <a:gd name="connsiteX19-1225" fmla="*/ 0 w 3239999"/>
              <a:gd name="connsiteY19-1226" fmla="*/ 738345 h 3032924"/>
              <a:gd name="connsiteX20-1227" fmla="*/ 102477 w 3239999"/>
              <a:gd name="connsiteY20-1228" fmla="*/ 738345 h 3032924"/>
              <a:gd name="connsiteX21-1229" fmla="*/ 102477 w 3239999"/>
              <a:gd name="connsiteY21-1230" fmla="*/ 428517 h 3032924"/>
              <a:gd name="connsiteX22-1231" fmla="*/ 385229 w 3239999"/>
              <a:gd name="connsiteY22-1232" fmla="*/ 430441 h 3032924"/>
              <a:gd name="connsiteX23-1233" fmla="*/ 386326 w 3239999"/>
              <a:gd name="connsiteY23-1234" fmla="*/ 91100 h 3032924"/>
              <a:gd name="connsiteX24-1235" fmla="*/ 833935 w 3239999"/>
              <a:gd name="connsiteY24-1236" fmla="*/ 22 h 3032924"/>
              <a:gd name="connsiteX25-1237" fmla="*/ 1576606 w 3239999"/>
              <a:gd name="connsiteY25-1238" fmla="*/ 402054 h 3032924"/>
              <a:gd name="connsiteX26-1239" fmla="*/ 1576606 w 3239999"/>
              <a:gd name="connsiteY26-1240" fmla="*/ 430441 h 3032924"/>
              <a:gd name="connsiteX27-1241" fmla="*/ 1576606 w 3239999"/>
              <a:gd name="connsiteY27-1242" fmla="*/ 526981 h 3032924"/>
              <a:gd name="connsiteX28-1243" fmla="*/ 1576606 w 3239999"/>
              <a:gd name="connsiteY28-1244" fmla="*/ 2765302 h 3032924"/>
              <a:gd name="connsiteX29-1245" fmla="*/ 378630 w 3239999"/>
              <a:gd name="connsiteY29-1246" fmla="*/ 2472117 h 3032924"/>
              <a:gd name="connsiteX30-1247" fmla="*/ 384918 w 3239999"/>
              <a:gd name="connsiteY30-1248" fmla="*/ 526981 h 3032924"/>
              <a:gd name="connsiteX31-1249" fmla="*/ 239143 w 3239999"/>
              <a:gd name="connsiteY31-1250" fmla="*/ 526981 h 3032924"/>
              <a:gd name="connsiteX32-1251" fmla="*/ 239143 w 3239999"/>
              <a:gd name="connsiteY32-1252" fmla="*/ 2776423 h 3032924"/>
              <a:gd name="connsiteX33-1253" fmla="*/ 1576606 w 3239999"/>
              <a:gd name="connsiteY33-1254" fmla="*/ 2776423 h 3032924"/>
              <a:gd name="connsiteX0-1255" fmla="*/ 1576606 w 3239999"/>
              <a:gd name="connsiteY0-1256" fmla="*/ 2778202 h 3032924"/>
              <a:gd name="connsiteX1-1257" fmla="*/ 1663394 w 3239999"/>
              <a:gd name="connsiteY1-1258" fmla="*/ 2778202 h 3032924"/>
              <a:gd name="connsiteX2-1259" fmla="*/ 1663394 w 3239999"/>
              <a:gd name="connsiteY2-1260" fmla="*/ 2776423 h 3032924"/>
              <a:gd name="connsiteX3-1261" fmla="*/ 3000856 w 3239999"/>
              <a:gd name="connsiteY3-1262" fmla="*/ 2776423 h 3032924"/>
              <a:gd name="connsiteX4-1263" fmla="*/ 3000856 w 3239999"/>
              <a:gd name="connsiteY4-1264" fmla="*/ 526981 h 3032924"/>
              <a:gd name="connsiteX5-1265" fmla="*/ 2855082 w 3239999"/>
              <a:gd name="connsiteY5-1266" fmla="*/ 526981 h 3032924"/>
              <a:gd name="connsiteX6-1267" fmla="*/ 2861369 w 3239999"/>
              <a:gd name="connsiteY6-1268" fmla="*/ 2472117 h 3032924"/>
              <a:gd name="connsiteX7-1269" fmla="*/ 1663394 w 3239999"/>
              <a:gd name="connsiteY7-1270" fmla="*/ 2765302 h 3032924"/>
              <a:gd name="connsiteX8-1271" fmla="*/ 1663394 w 3239999"/>
              <a:gd name="connsiteY8-1272" fmla="*/ 526981 h 3032924"/>
              <a:gd name="connsiteX9-1273" fmla="*/ 1663394 w 3239999"/>
              <a:gd name="connsiteY9-1274" fmla="*/ 430441 h 3032924"/>
              <a:gd name="connsiteX10-1275" fmla="*/ 1663394 w 3239999"/>
              <a:gd name="connsiteY10-1276" fmla="*/ 402054 h 3032924"/>
              <a:gd name="connsiteX11-1277" fmla="*/ 2406065 w 3239999"/>
              <a:gd name="connsiteY11-1278" fmla="*/ 22 h 3032924"/>
              <a:gd name="connsiteX12-1279" fmla="*/ 2853673 w 3239999"/>
              <a:gd name="connsiteY12-1280" fmla="*/ 91100 h 3032924"/>
              <a:gd name="connsiteX13-1281" fmla="*/ 2854770 w 3239999"/>
              <a:gd name="connsiteY13-1282" fmla="*/ 430441 h 3032924"/>
              <a:gd name="connsiteX14-1283" fmla="*/ 3120669 w 3239999"/>
              <a:gd name="connsiteY14-1284" fmla="*/ 428517 h 3032924"/>
              <a:gd name="connsiteX15-1285" fmla="*/ 3120669 w 3239999"/>
              <a:gd name="connsiteY15-1286" fmla="*/ 738345 h 3032924"/>
              <a:gd name="connsiteX16-1287" fmla="*/ 3239999 w 3239999"/>
              <a:gd name="connsiteY16-1288" fmla="*/ 738345 h 3032924"/>
              <a:gd name="connsiteX17-1289" fmla="*/ 3239999 w 3239999"/>
              <a:gd name="connsiteY17-1290" fmla="*/ 3032924 h 3032924"/>
              <a:gd name="connsiteX18-1291" fmla="*/ 0 w 3239999"/>
              <a:gd name="connsiteY18-1292" fmla="*/ 3032924 h 3032924"/>
              <a:gd name="connsiteX19-1293" fmla="*/ 0 w 3239999"/>
              <a:gd name="connsiteY19-1294" fmla="*/ 738345 h 3032924"/>
              <a:gd name="connsiteX20-1295" fmla="*/ 102477 w 3239999"/>
              <a:gd name="connsiteY20-1296" fmla="*/ 738345 h 3032924"/>
              <a:gd name="connsiteX21-1297" fmla="*/ 102477 w 3239999"/>
              <a:gd name="connsiteY21-1298" fmla="*/ 428517 h 3032924"/>
              <a:gd name="connsiteX22-1299" fmla="*/ 385229 w 3239999"/>
              <a:gd name="connsiteY22-1300" fmla="*/ 430441 h 3032924"/>
              <a:gd name="connsiteX23-1301" fmla="*/ 386326 w 3239999"/>
              <a:gd name="connsiteY23-1302" fmla="*/ 91100 h 3032924"/>
              <a:gd name="connsiteX24-1303" fmla="*/ 833935 w 3239999"/>
              <a:gd name="connsiteY24-1304" fmla="*/ 22 h 3032924"/>
              <a:gd name="connsiteX25-1305" fmla="*/ 1576606 w 3239999"/>
              <a:gd name="connsiteY25-1306" fmla="*/ 402054 h 3032924"/>
              <a:gd name="connsiteX26-1307" fmla="*/ 1576606 w 3239999"/>
              <a:gd name="connsiteY26-1308" fmla="*/ 430441 h 3032924"/>
              <a:gd name="connsiteX27-1309" fmla="*/ 1576606 w 3239999"/>
              <a:gd name="connsiteY27-1310" fmla="*/ 526981 h 3032924"/>
              <a:gd name="connsiteX28-1311" fmla="*/ 1576606 w 3239999"/>
              <a:gd name="connsiteY28-1312" fmla="*/ 2765302 h 3032924"/>
              <a:gd name="connsiteX29-1313" fmla="*/ 378630 w 3239999"/>
              <a:gd name="connsiteY29-1314" fmla="*/ 2472117 h 3032924"/>
              <a:gd name="connsiteX30-1315" fmla="*/ 384918 w 3239999"/>
              <a:gd name="connsiteY30-1316" fmla="*/ 526981 h 3032924"/>
              <a:gd name="connsiteX31-1317" fmla="*/ 239143 w 3239999"/>
              <a:gd name="connsiteY31-1318" fmla="*/ 526981 h 3032924"/>
              <a:gd name="connsiteX32-1319" fmla="*/ 239143 w 3239999"/>
              <a:gd name="connsiteY32-1320" fmla="*/ 2776423 h 3032924"/>
              <a:gd name="connsiteX33-1321" fmla="*/ 1576606 w 3239999"/>
              <a:gd name="connsiteY33-1322" fmla="*/ 2776423 h 3032924"/>
              <a:gd name="connsiteX0-1323" fmla="*/ 1576606 w 3239999"/>
              <a:gd name="connsiteY0-1324" fmla="*/ 2778202 h 3032924"/>
              <a:gd name="connsiteX1-1325" fmla="*/ 1663394 w 3239999"/>
              <a:gd name="connsiteY1-1326" fmla="*/ 2778202 h 3032924"/>
              <a:gd name="connsiteX2-1327" fmla="*/ 1663394 w 3239999"/>
              <a:gd name="connsiteY2-1328" fmla="*/ 2776423 h 3032924"/>
              <a:gd name="connsiteX3-1329" fmla="*/ 3000856 w 3239999"/>
              <a:gd name="connsiteY3-1330" fmla="*/ 2776423 h 3032924"/>
              <a:gd name="connsiteX4-1331" fmla="*/ 3000856 w 3239999"/>
              <a:gd name="connsiteY4-1332" fmla="*/ 526981 h 3032924"/>
              <a:gd name="connsiteX5-1333" fmla="*/ 2855082 w 3239999"/>
              <a:gd name="connsiteY5-1334" fmla="*/ 526981 h 3032924"/>
              <a:gd name="connsiteX6-1335" fmla="*/ 2861369 w 3239999"/>
              <a:gd name="connsiteY6-1336" fmla="*/ 2472117 h 3032924"/>
              <a:gd name="connsiteX7-1337" fmla="*/ 1663394 w 3239999"/>
              <a:gd name="connsiteY7-1338" fmla="*/ 2765302 h 3032924"/>
              <a:gd name="connsiteX8-1339" fmla="*/ 1663394 w 3239999"/>
              <a:gd name="connsiteY8-1340" fmla="*/ 526981 h 3032924"/>
              <a:gd name="connsiteX9-1341" fmla="*/ 1663394 w 3239999"/>
              <a:gd name="connsiteY9-1342" fmla="*/ 430441 h 3032924"/>
              <a:gd name="connsiteX10-1343" fmla="*/ 1663394 w 3239999"/>
              <a:gd name="connsiteY10-1344" fmla="*/ 402054 h 3032924"/>
              <a:gd name="connsiteX11-1345" fmla="*/ 2406065 w 3239999"/>
              <a:gd name="connsiteY11-1346" fmla="*/ 22 h 3032924"/>
              <a:gd name="connsiteX12-1347" fmla="*/ 2853673 w 3239999"/>
              <a:gd name="connsiteY12-1348" fmla="*/ 91100 h 3032924"/>
              <a:gd name="connsiteX13-1349" fmla="*/ 2854770 w 3239999"/>
              <a:gd name="connsiteY13-1350" fmla="*/ 430441 h 3032924"/>
              <a:gd name="connsiteX14-1351" fmla="*/ 3120669 w 3239999"/>
              <a:gd name="connsiteY14-1352" fmla="*/ 428517 h 3032924"/>
              <a:gd name="connsiteX15-1353" fmla="*/ 3120669 w 3239999"/>
              <a:gd name="connsiteY15-1354" fmla="*/ 738345 h 3032924"/>
              <a:gd name="connsiteX16-1355" fmla="*/ 3239999 w 3239999"/>
              <a:gd name="connsiteY16-1356" fmla="*/ 738345 h 3032924"/>
              <a:gd name="connsiteX17-1357" fmla="*/ 3239999 w 3239999"/>
              <a:gd name="connsiteY17-1358" fmla="*/ 3032924 h 3032924"/>
              <a:gd name="connsiteX18-1359" fmla="*/ 0 w 3239999"/>
              <a:gd name="connsiteY18-1360" fmla="*/ 3032924 h 3032924"/>
              <a:gd name="connsiteX19-1361" fmla="*/ 0 w 3239999"/>
              <a:gd name="connsiteY19-1362" fmla="*/ 738345 h 3032924"/>
              <a:gd name="connsiteX20-1363" fmla="*/ 102477 w 3239999"/>
              <a:gd name="connsiteY20-1364" fmla="*/ 738345 h 3032924"/>
              <a:gd name="connsiteX21-1365" fmla="*/ 102477 w 3239999"/>
              <a:gd name="connsiteY21-1366" fmla="*/ 428517 h 3032924"/>
              <a:gd name="connsiteX22-1367" fmla="*/ 385229 w 3239999"/>
              <a:gd name="connsiteY22-1368" fmla="*/ 430441 h 3032924"/>
              <a:gd name="connsiteX23-1369" fmla="*/ 386326 w 3239999"/>
              <a:gd name="connsiteY23-1370" fmla="*/ 91100 h 3032924"/>
              <a:gd name="connsiteX24-1371" fmla="*/ 833935 w 3239999"/>
              <a:gd name="connsiteY24-1372" fmla="*/ 22 h 3032924"/>
              <a:gd name="connsiteX25-1373" fmla="*/ 1576606 w 3239999"/>
              <a:gd name="connsiteY25-1374" fmla="*/ 402054 h 3032924"/>
              <a:gd name="connsiteX26-1375" fmla="*/ 1576606 w 3239999"/>
              <a:gd name="connsiteY26-1376" fmla="*/ 430441 h 3032924"/>
              <a:gd name="connsiteX27-1377" fmla="*/ 1576606 w 3239999"/>
              <a:gd name="connsiteY27-1378" fmla="*/ 526981 h 3032924"/>
              <a:gd name="connsiteX28-1379" fmla="*/ 1576606 w 3239999"/>
              <a:gd name="connsiteY28-1380" fmla="*/ 2765302 h 3032924"/>
              <a:gd name="connsiteX29-1381" fmla="*/ 378630 w 3239999"/>
              <a:gd name="connsiteY29-1382" fmla="*/ 2472117 h 3032924"/>
              <a:gd name="connsiteX30-1383" fmla="*/ 384918 w 3239999"/>
              <a:gd name="connsiteY30-1384" fmla="*/ 526981 h 3032924"/>
              <a:gd name="connsiteX31-1385" fmla="*/ 239143 w 3239999"/>
              <a:gd name="connsiteY31-1386" fmla="*/ 526981 h 3032924"/>
              <a:gd name="connsiteX32-1387" fmla="*/ 229618 w 3239999"/>
              <a:gd name="connsiteY32-1388" fmla="*/ 2690698 h 3032924"/>
              <a:gd name="connsiteX33-1389" fmla="*/ 1576606 w 3239999"/>
              <a:gd name="connsiteY33-1390" fmla="*/ 2776423 h 3032924"/>
              <a:gd name="connsiteX0-1391" fmla="*/ 1576606 w 3239999"/>
              <a:gd name="connsiteY0-1392" fmla="*/ 2778202 h 3032924"/>
              <a:gd name="connsiteX1-1393" fmla="*/ 1663394 w 3239999"/>
              <a:gd name="connsiteY1-1394" fmla="*/ 2778202 h 3032924"/>
              <a:gd name="connsiteX2-1395" fmla="*/ 1663394 w 3239999"/>
              <a:gd name="connsiteY2-1396" fmla="*/ 2776423 h 3032924"/>
              <a:gd name="connsiteX3-1397" fmla="*/ 2991331 w 3239999"/>
              <a:gd name="connsiteY3-1398" fmla="*/ 2709748 h 3032924"/>
              <a:gd name="connsiteX4-1399" fmla="*/ 3000856 w 3239999"/>
              <a:gd name="connsiteY4-1400" fmla="*/ 526981 h 3032924"/>
              <a:gd name="connsiteX5-1401" fmla="*/ 2855082 w 3239999"/>
              <a:gd name="connsiteY5-1402" fmla="*/ 526981 h 3032924"/>
              <a:gd name="connsiteX6-1403" fmla="*/ 2861369 w 3239999"/>
              <a:gd name="connsiteY6-1404" fmla="*/ 2472117 h 3032924"/>
              <a:gd name="connsiteX7-1405" fmla="*/ 1663394 w 3239999"/>
              <a:gd name="connsiteY7-1406" fmla="*/ 2765302 h 3032924"/>
              <a:gd name="connsiteX8-1407" fmla="*/ 1663394 w 3239999"/>
              <a:gd name="connsiteY8-1408" fmla="*/ 526981 h 3032924"/>
              <a:gd name="connsiteX9-1409" fmla="*/ 1663394 w 3239999"/>
              <a:gd name="connsiteY9-1410" fmla="*/ 430441 h 3032924"/>
              <a:gd name="connsiteX10-1411" fmla="*/ 1663394 w 3239999"/>
              <a:gd name="connsiteY10-1412" fmla="*/ 402054 h 3032924"/>
              <a:gd name="connsiteX11-1413" fmla="*/ 2406065 w 3239999"/>
              <a:gd name="connsiteY11-1414" fmla="*/ 22 h 3032924"/>
              <a:gd name="connsiteX12-1415" fmla="*/ 2853673 w 3239999"/>
              <a:gd name="connsiteY12-1416" fmla="*/ 91100 h 3032924"/>
              <a:gd name="connsiteX13-1417" fmla="*/ 2854770 w 3239999"/>
              <a:gd name="connsiteY13-1418" fmla="*/ 430441 h 3032924"/>
              <a:gd name="connsiteX14-1419" fmla="*/ 3120669 w 3239999"/>
              <a:gd name="connsiteY14-1420" fmla="*/ 428517 h 3032924"/>
              <a:gd name="connsiteX15-1421" fmla="*/ 3120669 w 3239999"/>
              <a:gd name="connsiteY15-1422" fmla="*/ 738345 h 3032924"/>
              <a:gd name="connsiteX16-1423" fmla="*/ 3239999 w 3239999"/>
              <a:gd name="connsiteY16-1424" fmla="*/ 738345 h 3032924"/>
              <a:gd name="connsiteX17-1425" fmla="*/ 3239999 w 3239999"/>
              <a:gd name="connsiteY17-1426" fmla="*/ 3032924 h 3032924"/>
              <a:gd name="connsiteX18-1427" fmla="*/ 0 w 3239999"/>
              <a:gd name="connsiteY18-1428" fmla="*/ 3032924 h 3032924"/>
              <a:gd name="connsiteX19-1429" fmla="*/ 0 w 3239999"/>
              <a:gd name="connsiteY19-1430" fmla="*/ 738345 h 3032924"/>
              <a:gd name="connsiteX20-1431" fmla="*/ 102477 w 3239999"/>
              <a:gd name="connsiteY20-1432" fmla="*/ 738345 h 3032924"/>
              <a:gd name="connsiteX21-1433" fmla="*/ 102477 w 3239999"/>
              <a:gd name="connsiteY21-1434" fmla="*/ 428517 h 3032924"/>
              <a:gd name="connsiteX22-1435" fmla="*/ 385229 w 3239999"/>
              <a:gd name="connsiteY22-1436" fmla="*/ 430441 h 3032924"/>
              <a:gd name="connsiteX23-1437" fmla="*/ 386326 w 3239999"/>
              <a:gd name="connsiteY23-1438" fmla="*/ 91100 h 3032924"/>
              <a:gd name="connsiteX24-1439" fmla="*/ 833935 w 3239999"/>
              <a:gd name="connsiteY24-1440" fmla="*/ 22 h 3032924"/>
              <a:gd name="connsiteX25-1441" fmla="*/ 1576606 w 3239999"/>
              <a:gd name="connsiteY25-1442" fmla="*/ 402054 h 3032924"/>
              <a:gd name="connsiteX26-1443" fmla="*/ 1576606 w 3239999"/>
              <a:gd name="connsiteY26-1444" fmla="*/ 430441 h 3032924"/>
              <a:gd name="connsiteX27-1445" fmla="*/ 1576606 w 3239999"/>
              <a:gd name="connsiteY27-1446" fmla="*/ 526981 h 3032924"/>
              <a:gd name="connsiteX28-1447" fmla="*/ 1576606 w 3239999"/>
              <a:gd name="connsiteY28-1448" fmla="*/ 2765302 h 3032924"/>
              <a:gd name="connsiteX29-1449" fmla="*/ 378630 w 3239999"/>
              <a:gd name="connsiteY29-1450" fmla="*/ 2472117 h 3032924"/>
              <a:gd name="connsiteX30-1451" fmla="*/ 384918 w 3239999"/>
              <a:gd name="connsiteY30-1452" fmla="*/ 526981 h 3032924"/>
              <a:gd name="connsiteX31-1453" fmla="*/ 239143 w 3239999"/>
              <a:gd name="connsiteY31-1454" fmla="*/ 526981 h 3032924"/>
              <a:gd name="connsiteX32-1455" fmla="*/ 229618 w 3239999"/>
              <a:gd name="connsiteY32-1456" fmla="*/ 2690698 h 3032924"/>
              <a:gd name="connsiteX33-1457" fmla="*/ 1576606 w 3239999"/>
              <a:gd name="connsiteY33-1458" fmla="*/ 2776423 h 30329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28" name="Rectangle 36"/>
          <p:cNvSpPr/>
          <p:nvPr/>
        </p:nvSpPr>
        <p:spPr>
          <a:xfrm>
            <a:off x="6830267" y="2682601"/>
            <a:ext cx="349747" cy="38981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29" name="Oval 21"/>
          <p:cNvSpPr>
            <a:spLocks noChangeAspect="1"/>
          </p:cNvSpPr>
          <p:nvPr/>
        </p:nvSpPr>
        <p:spPr>
          <a:xfrm>
            <a:off x="4881916" y="2682599"/>
            <a:ext cx="339557" cy="45652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30" name="Rectangle 16"/>
          <p:cNvSpPr/>
          <p:nvPr/>
        </p:nvSpPr>
        <p:spPr>
          <a:xfrm rot="2700000">
            <a:off x="6901569" y="4965204"/>
            <a:ext cx="339446" cy="45642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endParaRPr>
          </a:p>
        </p:txBody>
      </p:sp>
      <p:sp>
        <p:nvSpPr>
          <p:cNvPr id="21" name="TextBox 20"/>
          <p:cNvSpPr txBox="1"/>
          <p:nvPr/>
        </p:nvSpPr>
        <p:spPr>
          <a:xfrm>
            <a:off x="7582816" y="4794246"/>
            <a:ext cx="2571768" cy="922020"/>
          </a:xfrm>
          <a:prstGeom prst="rect">
            <a:avLst/>
          </a:prstGeom>
          <a:noFill/>
        </p:spPr>
        <p:txBody>
          <a:bodyPr wrap="square" rtlCol="0">
            <a:spAutoFit/>
          </a:bodyPr>
          <a:lstStyle/>
          <a:p>
            <a:r>
              <a:rPr lang="ru-RU" b="1" dirty="0" smtClean="0">
                <a:solidFill>
                  <a:srgbClr val="C0504D">
                    <a:lumMod val="75000"/>
                  </a:srgbClr>
                </a:solidFill>
                <a:latin typeface="Cambria" panose="02040503050406030204" pitchFamily="18" charset="0"/>
                <a:cs typeface="Times New Roman" panose="02020603050405020304" pitchFamily="18" charset="0"/>
              </a:rPr>
              <a:t>Number of ECTS credits for the programme: 120</a:t>
            </a:r>
            <a:endParaRPr lang="ru-RU" b="1" dirty="0">
              <a:solidFill>
                <a:srgbClr val="C0504D">
                  <a:lumMod val="75000"/>
                </a:srgbClr>
              </a:solidFill>
              <a:latin typeface="Cambria" panose="02040503050406030204" pitchFamily="18" charset="0"/>
              <a:cs typeface="Times New Roman" panose="02020603050405020304" pitchFamily="18" charset="0"/>
            </a:endParaRPr>
          </a:p>
        </p:txBody>
      </p:sp>
      <p:sp>
        <p:nvSpPr>
          <p:cNvPr id="17" name="TextBox 16"/>
          <p:cNvSpPr txBox="1"/>
          <p:nvPr/>
        </p:nvSpPr>
        <p:spPr>
          <a:xfrm>
            <a:off x="2274492" y="1909299"/>
            <a:ext cx="2535624" cy="1691640"/>
          </a:xfrm>
          <a:prstGeom prst="rect">
            <a:avLst/>
          </a:prstGeom>
          <a:noFill/>
        </p:spPr>
        <p:txBody>
          <a:bodyPr wrap="square" rtlCol="0">
            <a:spAutoFit/>
          </a:bodyPr>
          <a:lstStyle/>
          <a:p>
            <a:r>
              <a:rPr lang="en-US" b="1" dirty="0" smtClean="0">
                <a:solidFill>
                  <a:srgbClr val="8064A2">
                    <a:lumMod val="75000"/>
                  </a:srgbClr>
                </a:solidFill>
                <a:latin typeface="Cambria" panose="02040503050406030204" pitchFamily="18" charset="0"/>
                <a:cs typeface="Times New Roman" panose="02020603050405020304" pitchFamily="18" charset="0"/>
              </a:rPr>
              <a:t>Training direction:</a:t>
            </a:r>
          </a:p>
          <a:p>
            <a:r>
              <a:rPr lang="ru-RU" b="1" dirty="0" smtClean="0">
                <a:solidFill>
                  <a:srgbClr val="8064A2">
                    <a:lumMod val="75000"/>
                  </a:srgbClr>
                </a:solidFill>
                <a:latin typeface="Cambria" panose="02040503050406030204" pitchFamily="18" charset="0"/>
                <a:cs typeface="Times New Roman" panose="02020603050405020304" pitchFamily="18" charset="0"/>
              </a:rPr>
              <a:t>7M015 </a:t>
            </a:r>
            <a:r>
              <a:rPr lang="en-US" altLang="ru-RU" b="1" dirty="0" smtClean="0">
                <a:solidFill>
                  <a:srgbClr val="8064A2">
                    <a:lumMod val="75000"/>
                  </a:srgbClr>
                </a:solidFill>
                <a:latin typeface="Cambria" panose="02040503050406030204" pitchFamily="18" charset="0"/>
                <a:cs typeface="Times New Roman" panose="02020603050405020304" pitchFamily="18" charset="0"/>
              </a:rPr>
              <a:t>Training teachers in natural science subjects</a:t>
            </a:r>
            <a:r>
              <a:rPr lang="ru-RU" b="1" dirty="0" smtClean="0">
                <a:solidFill>
                  <a:srgbClr val="8064A2">
                    <a:lumMod val="75000"/>
                  </a:srgbClr>
                </a:solidFill>
                <a:latin typeface="Cambria" panose="02040503050406030204" pitchFamily="18" charset="0"/>
                <a:cs typeface="Times New Roman" panose="02020603050405020304" pitchFamily="18" charset="0"/>
              </a:rPr>
              <a:t> </a:t>
            </a:r>
          </a:p>
          <a:p>
            <a:endParaRPr lang="en-US" b="1" dirty="0" smtClean="0">
              <a:solidFill>
                <a:srgbClr val="8064A2">
                  <a:lumMod val="75000"/>
                </a:srgbClr>
              </a:solidFill>
              <a:latin typeface="Cambria" panose="02040503050406030204" pitchFamily="18" charset="0"/>
              <a:cs typeface="Times New Roman" panose="02020603050405020304" pitchFamily="18" charset="0"/>
            </a:endParaRPr>
          </a:p>
          <a:p>
            <a:endParaRPr lang="ru-RU" sz="1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8" name="object 5"/>
          <p:cNvSpPr txBox="1">
            <a:spLocks noGrp="1"/>
          </p:cNvSpPr>
          <p:nvPr>
            <p:ph sz="half" idx="3"/>
          </p:nvPr>
        </p:nvSpPr>
        <p:spPr>
          <a:xfrm>
            <a:off x="4368165" y="1474470"/>
            <a:ext cx="7578090" cy="4636135"/>
          </a:xfrm>
          <a:prstGeom prst="rect">
            <a:avLst/>
          </a:prstGeom>
        </p:spPr>
        <p:txBody>
          <a:bodyPr vert="horz" wrap="square" lIns="0" tIns="26034" rIns="0" bIns="0" rtlCol="0">
            <a:spAutoFit/>
          </a:bodyPr>
          <a:lstStyle/>
          <a:p>
            <a:pPr marL="12065" marR="170180" indent="0">
              <a:lnSpc>
                <a:spcPts val="1990"/>
              </a:lnSpc>
              <a:spcBef>
                <a:spcPts val="205"/>
              </a:spcBef>
              <a:buFont typeface="Segoe UI Symbol" panose="020B0502040204020203"/>
              <a:buNone/>
              <a:tabLst>
                <a:tab pos="337820" algn="l"/>
              </a:tabLst>
            </a:pPr>
            <a:r>
              <a:rPr lang="en-US" sz="2000" b="1" spc="-10" dirty="0">
                <a:solidFill>
                  <a:srgbClr val="034193"/>
                </a:solidFill>
                <a:latin typeface="Calibri" panose="020F0502020204030204"/>
                <a:cs typeface="Calibri" panose="020F0502020204030204"/>
                <a:sym typeface="+mn-ea"/>
              </a:rPr>
              <a:t>Learning outcomes of the program:</a:t>
            </a:r>
            <a:endParaRPr sz="2000" spc="-5" dirty="0"/>
          </a:p>
          <a:p>
            <a:pPr marL="12065" marR="170180" indent="0">
              <a:lnSpc>
                <a:spcPts val="1990"/>
              </a:lnSpc>
              <a:spcBef>
                <a:spcPts val="205"/>
              </a:spcBef>
              <a:buFont typeface="Segoe UI Symbol" panose="020B0502040204020203"/>
              <a:buNone/>
              <a:tabLst>
                <a:tab pos="337820" algn="l"/>
              </a:tabLst>
            </a:pPr>
            <a:endParaRPr sz="1400" b="1" spc="-10" dirty="0">
              <a:solidFill>
                <a:srgbClr val="034193"/>
              </a:solidFill>
              <a:latin typeface="Calibri" panose="020F0502020204030204"/>
              <a:cs typeface="Calibri" panose="020F0502020204030204"/>
            </a:endParaRPr>
          </a:p>
          <a:p>
            <a:pPr marL="337185" marR="170180" indent="-325120">
              <a:lnSpc>
                <a:spcPts val="1990"/>
              </a:lnSpc>
              <a:spcBef>
                <a:spcPts val="205"/>
              </a:spcBef>
              <a:buFont typeface="Segoe UI Symbol" panose="020B0502040204020203"/>
              <a:buChar char="➤"/>
              <a:tabLst>
                <a:tab pos="337820" algn="l"/>
              </a:tabLst>
            </a:pPr>
            <a:r>
              <a:rPr sz="1400" b="1" spc="-10" dirty="0">
                <a:solidFill>
                  <a:srgbClr val="034193"/>
                </a:solidFill>
                <a:latin typeface="Calibri" panose="020F0502020204030204"/>
                <a:cs typeface="Calibri" panose="020F0502020204030204"/>
              </a:rPr>
              <a:t>Deeply understand </a:t>
            </a:r>
            <a:r>
              <a:rPr sz="1400" spc="-15" dirty="0"/>
              <a:t>modern trends in education, features of STEM - training for the development of functional literacy of students</a:t>
            </a:r>
            <a:endParaRPr sz="1400" spc="-5" dirty="0"/>
          </a:p>
          <a:p>
            <a:pPr>
              <a:lnSpc>
                <a:spcPct val="100000"/>
              </a:lnSpc>
              <a:spcBef>
                <a:spcPts val="40"/>
              </a:spcBef>
              <a:buClr>
                <a:srgbClr val="034193"/>
              </a:buClr>
              <a:buFont typeface="Segoe UI Symbol" panose="020B0502040204020203"/>
              <a:buChar char="➤"/>
            </a:pPr>
            <a:r>
              <a:rPr lang="en-US" sz="1400" b="1" spc="-10" dirty="0">
                <a:solidFill>
                  <a:srgbClr val="034193"/>
                </a:solidFill>
                <a:latin typeface="Calibri" panose="020F0502020204030204"/>
                <a:cs typeface="Calibri" panose="020F0502020204030204"/>
              </a:rPr>
              <a:t>  </a:t>
            </a:r>
            <a:r>
              <a:rPr sz="1400" b="1" spc="-10" dirty="0">
                <a:solidFill>
                  <a:srgbClr val="034193"/>
                </a:solidFill>
                <a:latin typeface="Calibri" panose="020F0502020204030204"/>
                <a:cs typeface="Calibri" panose="020F0502020204030204"/>
              </a:rPr>
              <a:t>Effectively use</a:t>
            </a:r>
            <a:r>
              <a:rPr sz="1400" spc="-5" dirty="0"/>
              <a:t> psychological and pedagogical technologies in professional activities necessary for the training, development and education of students, including those with special educational needs</a:t>
            </a:r>
          </a:p>
          <a:p>
            <a:pPr marL="337185" marR="365760" indent="-325120">
              <a:lnSpc>
                <a:spcPct val="101000"/>
              </a:lnSpc>
              <a:buFont typeface="Segoe UI Symbol" panose="020B0502040204020203"/>
              <a:buChar char="➤"/>
              <a:tabLst>
                <a:tab pos="337820" algn="l"/>
              </a:tabLst>
            </a:pPr>
            <a:r>
              <a:rPr sz="1400" b="1" spc="-10" dirty="0">
                <a:solidFill>
                  <a:srgbClr val="034193"/>
                </a:solidFill>
                <a:latin typeface="Calibri" panose="020F0502020204030204"/>
                <a:cs typeface="Calibri" panose="020F0502020204030204"/>
              </a:rPr>
              <a:t>Conduc</a:t>
            </a:r>
            <a:r>
              <a:rPr lang="en-US" sz="1400" b="1" spc="-10" dirty="0">
                <a:solidFill>
                  <a:srgbClr val="034193"/>
                </a:solidFill>
                <a:latin typeface="Calibri" panose="020F0502020204030204"/>
                <a:cs typeface="Calibri" panose="020F0502020204030204"/>
              </a:rPr>
              <a:t>t</a:t>
            </a:r>
            <a:r>
              <a:rPr sz="1400" spc="-15" dirty="0"/>
              <a:t> training sessions professionally, actively using STEM technology to develop students' life skills</a:t>
            </a:r>
            <a:r>
              <a:rPr lang="en-US" sz="1400" b="1" spc="-10" dirty="0">
                <a:solidFill>
                  <a:srgbClr val="034193"/>
                </a:solidFill>
                <a:latin typeface="Calibri" panose="020F0502020204030204"/>
                <a:cs typeface="Calibri" panose="020F0502020204030204"/>
              </a:rPr>
              <a:t> </a:t>
            </a:r>
            <a:r>
              <a:rPr sz="1400" dirty="0"/>
              <a:t> </a:t>
            </a:r>
          </a:p>
          <a:p>
            <a:pPr marL="337185" marR="365760" indent="-325120" algn="l">
              <a:lnSpc>
                <a:spcPct val="101000"/>
              </a:lnSpc>
              <a:buClrTx/>
              <a:buSzTx/>
              <a:buFont typeface="Segoe UI Symbol" panose="020B0502040204020203"/>
              <a:buChar char="➤"/>
              <a:tabLst>
                <a:tab pos="337820" algn="l"/>
              </a:tabLst>
            </a:pPr>
            <a:r>
              <a:rPr sz="1400" b="1" spc="-5" dirty="0">
                <a:solidFill>
                  <a:srgbClr val="034193"/>
                </a:solidFill>
                <a:latin typeface="Calibri" panose="020F0502020204030204"/>
                <a:cs typeface="Calibri" panose="020F0502020204030204"/>
              </a:rPr>
              <a:t>Integrate and apply </a:t>
            </a:r>
            <a:r>
              <a:rPr sz="1400" spc="-5" dirty="0"/>
              <a:t>science and engineering practices into teaching, learning materials and assessment, demonstrating skills in analyzing, selecting and transforming information</a:t>
            </a:r>
          </a:p>
          <a:p>
            <a:pPr marL="337185" marR="365760" indent="-325120" algn="l">
              <a:lnSpc>
                <a:spcPct val="101000"/>
              </a:lnSpc>
              <a:buClrTx/>
              <a:buSzTx/>
              <a:buFont typeface="Segoe UI Symbol" panose="020B0502040204020203"/>
              <a:buChar char="➤"/>
              <a:tabLst>
                <a:tab pos="337820" algn="l"/>
              </a:tabLst>
            </a:pPr>
            <a:r>
              <a:rPr sz="1400" b="1" spc="-5" dirty="0">
                <a:solidFill>
                  <a:srgbClr val="034193"/>
                </a:solidFill>
                <a:latin typeface="Calibri" panose="020F0502020204030204"/>
                <a:cs typeface="Calibri" panose="020F0502020204030204"/>
              </a:rPr>
              <a:t>Reasonable to plan and manage projects </a:t>
            </a:r>
            <a:r>
              <a:rPr sz="1400" spc="-5" dirty="0"/>
              <a:t>at all stages of their life cycle, solving problems based on critical thinking, applying digital technologies and resources, using logical, systematic and sequential approaches</a:t>
            </a:r>
            <a:endParaRPr sz="1400" spc="-15" dirty="0"/>
          </a:p>
          <a:p>
            <a:pPr marL="337185" marR="365760" indent="-325120" algn="l">
              <a:lnSpc>
                <a:spcPct val="101000"/>
              </a:lnSpc>
              <a:buClrTx/>
              <a:buSzTx/>
              <a:buFont typeface="Segoe UI Symbol" panose="020B0502040204020203"/>
              <a:buChar char="➤"/>
              <a:tabLst>
                <a:tab pos="337820" algn="l"/>
              </a:tabLst>
            </a:pPr>
            <a:r>
              <a:rPr sz="1400" b="1" spc="-5" dirty="0">
                <a:solidFill>
                  <a:srgbClr val="034193"/>
                </a:solidFill>
                <a:latin typeface="Calibri" panose="020F0502020204030204"/>
                <a:cs typeface="Calibri" panose="020F0502020204030204"/>
              </a:rPr>
              <a:t>In cooperation with colleagues, plan and conduct</a:t>
            </a:r>
            <a:r>
              <a:rPr sz="1400" spc="-15" dirty="0"/>
              <a:t> research in the field of natural and pedagogical sciences to improve the practice of education, introducing the results of research into practical pedagogical activities</a:t>
            </a:r>
          </a:p>
          <a:p>
            <a:pPr marL="337185" marR="365760" indent="-325120">
              <a:lnSpc>
                <a:spcPct val="101000"/>
              </a:lnSpc>
              <a:buFont typeface="Segoe UI Symbol" panose="020B0502040204020203"/>
              <a:buChar char="➤"/>
              <a:tabLst>
                <a:tab pos="337820" algn="l"/>
              </a:tabLst>
            </a:pPr>
            <a:r>
              <a:rPr sz="1400" b="1" spc="-10" dirty="0">
                <a:solidFill>
                  <a:srgbClr val="034193"/>
                </a:solidFill>
                <a:latin typeface="Calibri" panose="020F0502020204030204"/>
                <a:cs typeface="Calibri" panose="020F0502020204030204"/>
              </a:rPr>
              <a:t>Generate new ideas and solve </a:t>
            </a:r>
            <a:r>
              <a:rPr sz="1400" spc="-5" dirty="0"/>
              <a:t>professional problems, including interdisciplinary areas</a:t>
            </a:r>
            <a:endParaRPr sz="1400">
              <a:latin typeface="Calibri" panose="020F0502020204030204"/>
              <a:cs typeface="Calibri" panose="020F0502020204030204"/>
            </a:endParaRPr>
          </a:p>
          <a:p>
            <a:pPr marL="337185" indent="-325120">
              <a:lnSpc>
                <a:spcPts val="2015"/>
              </a:lnSpc>
              <a:spcBef>
                <a:spcPts val="1510"/>
              </a:spcBef>
              <a:buClr>
                <a:srgbClr val="034193"/>
              </a:buClr>
              <a:buFont typeface="Segoe UI Symbol" panose="020B0502040204020203"/>
              <a:buChar char="➤"/>
              <a:tabLst>
                <a:tab pos="337820" algn="l"/>
              </a:tabLst>
            </a:pPr>
            <a:r>
              <a:rPr sz="1400" b="1" spc="-10" dirty="0">
                <a:solidFill>
                  <a:srgbClr val="034193"/>
                </a:solidFill>
                <a:latin typeface="Calibri" panose="020F0502020204030204"/>
                <a:cs typeface="Calibri" panose="020F0502020204030204"/>
              </a:rPr>
              <a:t>Cr</a:t>
            </a:r>
            <a:r>
              <a:rPr lang="en-US" sz="1400" b="1" spc="-10" dirty="0">
                <a:solidFill>
                  <a:srgbClr val="034193"/>
                </a:solidFill>
                <a:latin typeface="Calibri" panose="020F0502020204030204"/>
                <a:cs typeface="Calibri" panose="020F0502020204030204"/>
              </a:rPr>
              <a:t>itic</a:t>
            </a:r>
            <a:r>
              <a:rPr sz="1400" b="1" spc="-10" dirty="0">
                <a:solidFill>
                  <a:srgbClr val="034193"/>
                </a:solidFill>
                <a:latin typeface="Calibri" panose="020F0502020204030204"/>
                <a:cs typeface="Calibri" panose="020F0502020204030204"/>
              </a:rPr>
              <a:t>ally determine</a:t>
            </a:r>
            <a:r>
              <a:rPr sz="1400" spc="-5" dirty="0"/>
              <a:t> the strategy of scientific, socio-pedagogical and communicative activities, making decisions and taking responsibility for the results</a:t>
            </a:r>
          </a:p>
        </p:txBody>
      </p:sp>
      <p:sp>
        <p:nvSpPr>
          <p:cNvPr id="10" name="object 5"/>
          <p:cNvSpPr txBox="1">
            <a:spLocks noGrp="1"/>
          </p:cNvSpPr>
          <p:nvPr/>
        </p:nvSpPr>
        <p:spPr>
          <a:xfrm>
            <a:off x="623570" y="1998980"/>
            <a:ext cx="3235960" cy="2850515"/>
          </a:xfrm>
          <a:prstGeom prst="rect">
            <a:avLst/>
          </a:prstGeom>
          <a:solidFill>
            <a:schemeClr val="tx2"/>
          </a:solidFill>
        </p:spPr>
        <p:txBody>
          <a:bodyPr vert="horz" wrap="square" lIns="0" tIns="26034" rIns="0" bIns="0" rtlCol="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065" marR="170180" indent="0" algn="l">
              <a:lnSpc>
                <a:spcPts val="1990"/>
              </a:lnSpc>
              <a:spcBef>
                <a:spcPts val="205"/>
              </a:spcBef>
              <a:buFont typeface="Segoe UI Symbol" panose="020B0502040204020203"/>
              <a:buNone/>
              <a:tabLst>
                <a:tab pos="337820" algn="l"/>
              </a:tabLst>
            </a:pPr>
            <a:r>
              <a:rPr lang="en-US" sz="2000" b="1" spc="-10" dirty="0">
                <a:solidFill>
                  <a:schemeClr val="bg1"/>
                </a:solidFill>
                <a:latin typeface="Calibri" panose="020F0502020204030204"/>
                <a:cs typeface="Calibri" panose="020F0502020204030204"/>
                <a:sym typeface="+mn-ea"/>
              </a:rPr>
              <a:t>Aim/purpose with the program:</a:t>
            </a:r>
            <a:endParaRPr sz="2000" spc="-5" dirty="0">
              <a:solidFill>
                <a:schemeClr val="bg1"/>
              </a:solidFill>
            </a:endParaRPr>
          </a:p>
          <a:p>
            <a:pPr marL="12065" marR="170180" indent="0">
              <a:lnSpc>
                <a:spcPts val="1990"/>
              </a:lnSpc>
              <a:spcBef>
                <a:spcPts val="205"/>
              </a:spcBef>
              <a:buFont typeface="Segoe UI Symbol" panose="020B0502040204020203"/>
              <a:buNone/>
              <a:tabLst>
                <a:tab pos="337820" algn="l"/>
              </a:tabLst>
            </a:pPr>
            <a:r>
              <a:rPr lang="en-US" b="1" spc="-10" dirty="0">
                <a:solidFill>
                  <a:schemeClr val="bg1"/>
                </a:solidFill>
                <a:latin typeface="Calibri" panose="020F0502020204030204"/>
                <a:cs typeface="Calibri" panose="020F0502020204030204"/>
              </a:rPr>
              <a:t>T</a:t>
            </a:r>
            <a:r>
              <a:rPr b="1" spc="-10" dirty="0">
                <a:solidFill>
                  <a:schemeClr val="bg1"/>
                </a:solidFill>
                <a:latin typeface="Calibri" panose="020F0502020204030204"/>
                <a:cs typeface="Calibri" panose="020F0502020204030204"/>
              </a:rPr>
              <a:t>raining of highly qualified competitive masters who meet modern principles of teaching in the field of STEM education, based on leadership and an integrative approach to teaching and research</a:t>
            </a:r>
          </a:p>
          <a:p>
            <a:pPr marL="12065" marR="170180" indent="0">
              <a:lnSpc>
                <a:spcPts val="1990"/>
              </a:lnSpc>
              <a:spcBef>
                <a:spcPts val="205"/>
              </a:spcBef>
              <a:buFont typeface="Segoe UI Symbol" panose="020B0502040204020203"/>
              <a:buNone/>
              <a:tabLst>
                <a:tab pos="337820" algn="l"/>
              </a:tabLst>
            </a:pPr>
            <a:endParaRPr sz="1400" spc="-5" dirty="0"/>
          </a:p>
          <a:p>
            <a:pPr indent="0">
              <a:lnSpc>
                <a:spcPct val="100000"/>
              </a:lnSpc>
              <a:spcBef>
                <a:spcPts val="40"/>
              </a:spcBef>
              <a:buClr>
                <a:srgbClr val="034193"/>
              </a:buClr>
              <a:buFont typeface="Segoe UI Symbol" panose="020B0502040204020203"/>
              <a:buNone/>
            </a:pPr>
            <a:endParaRPr sz="1400" spc="-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grpSp>
        <p:nvGrpSpPr>
          <p:cNvPr id="4" name="Группа 3"/>
          <p:cNvGrpSpPr/>
          <p:nvPr/>
        </p:nvGrpSpPr>
        <p:grpSpPr>
          <a:xfrm>
            <a:off x="1450340" y="1294130"/>
            <a:ext cx="10454640" cy="4518025"/>
            <a:chOff x="2271" y="2019"/>
            <a:chExt cx="16464" cy="7115"/>
          </a:xfrm>
        </p:grpSpPr>
        <p:sp>
          <p:nvSpPr>
            <p:cNvPr id="19" name="Овал 18"/>
            <p:cNvSpPr/>
            <p:nvPr/>
          </p:nvSpPr>
          <p:spPr>
            <a:xfrm>
              <a:off x="2343" y="3132"/>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1</a:t>
              </a:r>
            </a:p>
          </p:txBody>
        </p:sp>
        <p:sp>
          <p:nvSpPr>
            <p:cNvPr id="20" name="TextBox 19"/>
            <p:cNvSpPr txBox="1"/>
            <p:nvPr/>
          </p:nvSpPr>
          <p:spPr>
            <a:xfrm>
              <a:off x="3062" y="3077"/>
              <a:ext cx="5764" cy="1113"/>
            </a:xfrm>
            <a:prstGeom prst="rect">
              <a:avLst/>
            </a:prstGeom>
            <a:noFill/>
          </p:spPr>
          <p:txBody>
            <a:bodyPr wrap="non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 1: Module of Scientific and </a:t>
              </a:r>
            </a:p>
            <a:p>
              <a:pPr algn="l" rtl="0"/>
              <a:r>
                <a:rPr lang="ru-RU" sz="2000" b="1" kern="1200" dirty="0">
                  <a:solidFill>
                    <a:srgbClr val="002060"/>
                  </a:solidFill>
                  <a:latin typeface="Arial Narrow" panose="020B0606020202030204" pitchFamily="34" charset="0"/>
                  <a:ea typeface="+mn-ea"/>
                  <a:cs typeface="Oswald" panose="00000500000000000000" charset="0"/>
                </a:rPr>
                <a:t> </a:t>
              </a:r>
              <a:r>
                <a:rPr lang="en-US" altLang="ru-RU" sz="2000" b="1" kern="1200" dirty="0">
                  <a:solidFill>
                    <a:srgbClr val="002060"/>
                  </a:solidFill>
                  <a:latin typeface="Arial Narrow" panose="020B0606020202030204" pitchFamily="34" charset="0"/>
                  <a:ea typeface="+mn-ea"/>
                  <a:cs typeface="Oswald" panose="00000500000000000000" charset="0"/>
                </a:rPr>
                <a:t>                </a:t>
              </a:r>
              <a:r>
                <a:rPr lang="ru-RU" sz="2000" b="1" kern="1200" dirty="0">
                  <a:solidFill>
                    <a:srgbClr val="002060"/>
                  </a:solidFill>
                  <a:latin typeface="Arial Narrow" panose="020B0606020202030204" pitchFamily="34" charset="0"/>
                  <a:ea typeface="+mn-ea"/>
                  <a:cs typeface="Oswald" panose="00000500000000000000" charset="0"/>
                </a:rPr>
                <a:t>pedagogical training </a:t>
              </a:r>
            </a:p>
          </p:txBody>
        </p:sp>
        <p:sp>
          <p:nvSpPr>
            <p:cNvPr id="11" name="TextBox 19"/>
            <p:cNvSpPr txBox="1"/>
            <p:nvPr/>
          </p:nvSpPr>
          <p:spPr>
            <a:xfrm>
              <a:off x="6322" y="2019"/>
              <a:ext cx="3947" cy="628"/>
            </a:xfrm>
            <a:prstGeom prst="rect">
              <a:avLst/>
            </a:prstGeom>
            <a:noFill/>
          </p:spPr>
          <p:txBody>
            <a:bodyPr wrap="none" rtlCol="0">
              <a:spAutoFit/>
            </a:bodyPr>
            <a:lstStyle/>
            <a:p>
              <a:pPr algn="l" rtl="0"/>
              <a:r>
                <a:rPr lang="en-US" altLang="ru-RU" sz="2000" b="1" kern="1200" dirty="0">
                  <a:solidFill>
                    <a:srgbClr val="002060"/>
                  </a:solidFill>
                  <a:latin typeface="Arial Narrow" panose="020B0606020202030204" pitchFamily="34" charset="0"/>
                  <a:ea typeface="+mn-ea"/>
                  <a:cs typeface="Oswald" panose="00000500000000000000" charset="0"/>
                </a:rPr>
                <a:t>Content of the Program</a:t>
              </a:r>
              <a:endParaRPr lang="ru-RU" sz="2000" b="1" kern="1200" dirty="0">
                <a:solidFill>
                  <a:srgbClr val="002060"/>
                </a:solidFill>
                <a:latin typeface="Arial Narrow" panose="020B0606020202030204" pitchFamily="34" charset="0"/>
                <a:ea typeface="+mn-ea"/>
                <a:cs typeface="Oswald" panose="00000500000000000000" charset="0"/>
              </a:endParaRPr>
            </a:p>
          </p:txBody>
        </p:sp>
        <p:sp>
          <p:nvSpPr>
            <p:cNvPr id="14" name="Овал 13"/>
            <p:cNvSpPr/>
            <p:nvPr/>
          </p:nvSpPr>
          <p:spPr>
            <a:xfrm>
              <a:off x="2271" y="4624"/>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2</a:t>
              </a:r>
            </a:p>
          </p:txBody>
        </p:sp>
        <p:sp>
          <p:nvSpPr>
            <p:cNvPr id="16" name="TextBox 19"/>
            <p:cNvSpPr txBox="1"/>
            <p:nvPr/>
          </p:nvSpPr>
          <p:spPr>
            <a:xfrm>
              <a:off x="3058" y="4637"/>
              <a:ext cx="5200" cy="628"/>
            </a:xfrm>
            <a:prstGeom prst="rect">
              <a:avLst/>
            </a:prstGeom>
            <a:noFill/>
          </p:spPr>
          <p:txBody>
            <a:bodyPr wrap="non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 </a:t>
              </a:r>
              <a:r>
                <a:rPr lang="en-US" altLang="ru-RU" sz="2000" b="1" kern="1200" dirty="0">
                  <a:solidFill>
                    <a:srgbClr val="002060"/>
                  </a:solidFill>
                  <a:latin typeface="Arial Narrow" panose="020B0606020202030204" pitchFamily="34" charset="0"/>
                  <a:ea typeface="+mn-ea"/>
                  <a:cs typeface="Oswald" panose="00000500000000000000" charset="0"/>
                </a:rPr>
                <a:t>2</a:t>
              </a:r>
              <a:r>
                <a:rPr lang="ru-RU" sz="2000" b="1" kern="1200" dirty="0">
                  <a:solidFill>
                    <a:srgbClr val="002060"/>
                  </a:solidFill>
                  <a:latin typeface="Arial Narrow" panose="020B0606020202030204" pitchFamily="34" charset="0"/>
                  <a:ea typeface="+mn-ea"/>
                  <a:cs typeface="Oswald" panose="00000500000000000000" charset="0"/>
                </a:rPr>
                <a:t>: Methodology module</a:t>
              </a:r>
            </a:p>
          </p:txBody>
        </p:sp>
        <p:sp>
          <p:nvSpPr>
            <p:cNvPr id="17" name="Овал 16"/>
            <p:cNvSpPr/>
            <p:nvPr/>
          </p:nvSpPr>
          <p:spPr>
            <a:xfrm>
              <a:off x="2284" y="6031"/>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3</a:t>
              </a:r>
            </a:p>
          </p:txBody>
        </p:sp>
        <p:sp>
          <p:nvSpPr>
            <p:cNvPr id="18" name="TextBox 19"/>
            <p:cNvSpPr txBox="1"/>
            <p:nvPr/>
          </p:nvSpPr>
          <p:spPr>
            <a:xfrm>
              <a:off x="3037" y="6163"/>
              <a:ext cx="4975" cy="628"/>
            </a:xfrm>
            <a:prstGeom prst="rect">
              <a:avLst/>
            </a:prstGeom>
            <a:noFill/>
          </p:spPr>
          <p:txBody>
            <a:bodyPr wrap="non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 </a:t>
              </a:r>
              <a:r>
                <a:rPr lang="en-US" altLang="ru-RU" sz="2000" b="1" kern="1200" dirty="0">
                  <a:solidFill>
                    <a:srgbClr val="002060"/>
                  </a:solidFill>
                  <a:latin typeface="Arial Narrow" panose="020B0606020202030204" pitchFamily="34" charset="0"/>
                  <a:ea typeface="+mn-ea"/>
                  <a:cs typeface="Oswald" panose="00000500000000000000" charset="0"/>
                </a:rPr>
                <a:t>3</a:t>
              </a:r>
              <a:r>
                <a:rPr lang="ru-RU" sz="2000" b="1" kern="1200" dirty="0">
                  <a:solidFill>
                    <a:srgbClr val="002060"/>
                  </a:solidFill>
                  <a:latin typeface="Arial Narrow" panose="020B0606020202030204" pitchFamily="34" charset="0"/>
                  <a:ea typeface="+mn-ea"/>
                  <a:cs typeface="Oswald" panose="00000500000000000000" charset="0"/>
                </a:rPr>
                <a:t>: Technology module</a:t>
              </a:r>
            </a:p>
          </p:txBody>
        </p:sp>
        <p:sp>
          <p:nvSpPr>
            <p:cNvPr id="22" name="TextBox 19"/>
            <p:cNvSpPr txBox="1"/>
            <p:nvPr/>
          </p:nvSpPr>
          <p:spPr>
            <a:xfrm>
              <a:off x="12251" y="3273"/>
              <a:ext cx="4910" cy="628"/>
            </a:xfrm>
            <a:prstGeom prst="rect">
              <a:avLst/>
            </a:prstGeom>
            <a:noFill/>
          </p:spPr>
          <p:txBody>
            <a:bodyPr wrap="non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a:t>
              </a:r>
              <a:r>
                <a:rPr lang="en-US" altLang="ru-RU" sz="2000" b="1" kern="1200" dirty="0">
                  <a:solidFill>
                    <a:srgbClr val="002060"/>
                  </a:solidFill>
                  <a:latin typeface="Arial Narrow" panose="020B0606020202030204" pitchFamily="34" charset="0"/>
                  <a:ea typeface="+mn-ea"/>
                  <a:cs typeface="Oswald" panose="00000500000000000000" charset="0"/>
                </a:rPr>
                <a:t> 4</a:t>
              </a:r>
              <a:r>
                <a:rPr lang="ru-RU" sz="2000" b="1" kern="1200" dirty="0">
                  <a:solidFill>
                    <a:srgbClr val="002060"/>
                  </a:solidFill>
                  <a:latin typeface="Arial Narrow" panose="020B0606020202030204" pitchFamily="34" charset="0"/>
                  <a:ea typeface="+mn-ea"/>
                  <a:cs typeface="Oswald" panose="00000500000000000000" charset="0"/>
                </a:rPr>
                <a:t>: Leadership module</a:t>
              </a:r>
            </a:p>
          </p:txBody>
        </p:sp>
        <p:sp>
          <p:nvSpPr>
            <p:cNvPr id="23" name="TextBox 19"/>
            <p:cNvSpPr txBox="1"/>
            <p:nvPr/>
          </p:nvSpPr>
          <p:spPr>
            <a:xfrm>
              <a:off x="12299" y="4672"/>
              <a:ext cx="6437" cy="628"/>
            </a:xfrm>
            <a:prstGeom prst="rect">
              <a:avLst/>
            </a:prstGeom>
            <a:noFill/>
          </p:spPr>
          <p:txBody>
            <a:bodyPr wrap="non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 </a:t>
              </a:r>
              <a:r>
                <a:rPr lang="en-US" altLang="ru-RU" sz="2000" b="1" kern="1200" dirty="0">
                  <a:solidFill>
                    <a:srgbClr val="002060"/>
                  </a:solidFill>
                  <a:latin typeface="Arial Narrow" panose="020B0606020202030204" pitchFamily="34" charset="0"/>
                  <a:ea typeface="+mn-ea"/>
                  <a:cs typeface="Oswald" panose="00000500000000000000" charset="0"/>
                </a:rPr>
                <a:t>5</a:t>
              </a:r>
              <a:r>
                <a:rPr lang="ru-RU" sz="2000" b="1" kern="1200" dirty="0">
                  <a:solidFill>
                    <a:srgbClr val="002060"/>
                  </a:solidFill>
                  <a:latin typeface="Arial Narrow" panose="020B0606020202030204" pitchFamily="34" charset="0"/>
                  <a:ea typeface="+mn-ea"/>
                  <a:cs typeface="Oswald" panose="00000500000000000000" charset="0"/>
                </a:rPr>
                <a:t>: Physics of high technologies</a:t>
              </a:r>
            </a:p>
          </p:txBody>
        </p:sp>
        <p:sp>
          <p:nvSpPr>
            <p:cNvPr id="24" name="TextBox 19"/>
            <p:cNvSpPr txBox="1"/>
            <p:nvPr/>
          </p:nvSpPr>
          <p:spPr>
            <a:xfrm>
              <a:off x="12251" y="6193"/>
              <a:ext cx="5200" cy="1113"/>
            </a:xfrm>
            <a:prstGeom prst="rect">
              <a:avLst/>
            </a:prstGeom>
            <a:noFill/>
          </p:spPr>
          <p:txBody>
            <a:bodyPr wrap="square" rtlCol="0">
              <a:spAutoFit/>
            </a:bodyPr>
            <a:lstStyle/>
            <a:p>
              <a:pPr algn="l" rtl="0"/>
              <a:r>
                <a:rPr lang="ru-RU" sz="2000" b="1" kern="1200" dirty="0">
                  <a:solidFill>
                    <a:srgbClr val="002060"/>
                  </a:solidFill>
                  <a:latin typeface="Arial Narrow" panose="020B0606020202030204" pitchFamily="34" charset="0"/>
                  <a:ea typeface="+mn-ea"/>
                  <a:cs typeface="Oswald" panose="00000500000000000000" charset="0"/>
                </a:rPr>
                <a:t>Module </a:t>
              </a:r>
              <a:r>
                <a:rPr lang="en-US" altLang="ru-RU" sz="2000" b="1" kern="1200" dirty="0">
                  <a:solidFill>
                    <a:srgbClr val="002060"/>
                  </a:solidFill>
                  <a:latin typeface="Arial Narrow" panose="020B0606020202030204" pitchFamily="34" charset="0"/>
                  <a:ea typeface="+mn-ea"/>
                  <a:cs typeface="Oswald" panose="00000500000000000000" charset="0"/>
                </a:rPr>
                <a:t>6</a:t>
              </a:r>
              <a:r>
                <a:rPr lang="ru-RU" sz="2000" b="1" kern="1200" dirty="0">
                  <a:solidFill>
                    <a:srgbClr val="002060"/>
                  </a:solidFill>
                  <a:latin typeface="Arial Narrow" panose="020B0606020202030204" pitchFamily="34" charset="0"/>
                  <a:ea typeface="+mn-ea"/>
                  <a:cs typeface="Oswald" panose="00000500000000000000" charset="0"/>
                </a:rPr>
                <a:t>: Research work and </a:t>
              </a:r>
              <a:r>
                <a:rPr lang="en-US" altLang="ru-RU" sz="2000" b="1" kern="1200" dirty="0">
                  <a:solidFill>
                    <a:srgbClr val="002060"/>
                  </a:solidFill>
                  <a:latin typeface="Arial Narrow" panose="020B0606020202030204" pitchFamily="34" charset="0"/>
                  <a:ea typeface="+mn-ea"/>
                  <a:cs typeface="Oswald" panose="00000500000000000000" charset="0"/>
                </a:rPr>
                <a:t>                                   </a:t>
              </a:r>
            </a:p>
            <a:p>
              <a:pPr algn="l" rtl="0"/>
              <a:r>
                <a:rPr lang="en-US" altLang="ru-RU" sz="2000" b="1" kern="1200" dirty="0">
                  <a:solidFill>
                    <a:srgbClr val="002060"/>
                  </a:solidFill>
                  <a:latin typeface="Arial Narrow" panose="020B0606020202030204" pitchFamily="34" charset="0"/>
                  <a:ea typeface="+mn-ea"/>
                  <a:cs typeface="Oswald" panose="00000500000000000000" charset="0"/>
                </a:rPr>
                <a:t>                 </a:t>
              </a:r>
              <a:r>
                <a:rPr lang="ru-RU" sz="2000" b="1" kern="1200" dirty="0">
                  <a:solidFill>
                    <a:srgbClr val="002060"/>
                  </a:solidFill>
                  <a:latin typeface="Arial Narrow" panose="020B0606020202030204" pitchFamily="34" charset="0"/>
                  <a:ea typeface="+mn-ea"/>
                  <a:cs typeface="Oswald" panose="00000500000000000000" charset="0"/>
                </a:rPr>
                <a:t>final attestation </a:t>
              </a:r>
            </a:p>
          </p:txBody>
        </p:sp>
        <p:sp>
          <p:nvSpPr>
            <p:cNvPr id="25" name="Овал 24"/>
            <p:cNvSpPr/>
            <p:nvPr/>
          </p:nvSpPr>
          <p:spPr>
            <a:xfrm>
              <a:off x="11417" y="3264"/>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4</a:t>
              </a:r>
            </a:p>
          </p:txBody>
        </p:sp>
        <p:sp>
          <p:nvSpPr>
            <p:cNvPr id="26" name="Овал 25"/>
            <p:cNvSpPr/>
            <p:nvPr/>
          </p:nvSpPr>
          <p:spPr>
            <a:xfrm>
              <a:off x="11362" y="4603"/>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5</a:t>
              </a:r>
            </a:p>
          </p:txBody>
        </p:sp>
        <p:sp>
          <p:nvSpPr>
            <p:cNvPr id="27" name="Овал 26"/>
            <p:cNvSpPr/>
            <p:nvPr/>
          </p:nvSpPr>
          <p:spPr>
            <a:xfrm>
              <a:off x="11379" y="6167"/>
              <a:ext cx="700" cy="723"/>
            </a:xfrm>
            <a:prstGeom prst="ellipse">
              <a:avLst/>
            </a:prstGeom>
            <a:solidFill>
              <a:sysClr val="window" lastClr="FFFFFF">
                <a:lumMod val="95000"/>
              </a:sysClr>
            </a:solidFill>
            <a:ln w="381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ru-RU" b="1" i="0" u="none" strike="noStrike" kern="1200" cap="none" spc="0" normalizeH="0" baseline="0" noProof="0" dirty="0">
                  <a:ln>
                    <a:noFill/>
                  </a:ln>
                  <a:solidFill>
                    <a:prstClr val="black"/>
                  </a:solidFill>
                  <a:effectLst/>
                  <a:uLnTx/>
                  <a:uFillTx/>
                  <a:latin typeface="Oswald" panose="00000500000000000000" charset="0"/>
                  <a:ea typeface="+mn-ea"/>
                  <a:cs typeface="Oswald" panose="00000500000000000000" charset="0"/>
                </a:rPr>
                <a:t>6</a:t>
              </a:r>
            </a:p>
          </p:txBody>
        </p:sp>
        <p:sp>
          <p:nvSpPr>
            <p:cNvPr id="28" name="TextBox 19"/>
            <p:cNvSpPr txBox="1"/>
            <p:nvPr/>
          </p:nvSpPr>
          <p:spPr>
            <a:xfrm>
              <a:off x="3237" y="7536"/>
              <a:ext cx="11735" cy="1598"/>
            </a:xfrm>
            <a:prstGeom prst="rect">
              <a:avLst/>
            </a:prstGeom>
            <a:noFill/>
          </p:spPr>
          <p:txBody>
            <a:bodyPr wrap="square" rtlCol="0">
              <a:spAutoFit/>
            </a:bodyPr>
            <a:lstStyle/>
            <a:p>
              <a:pPr algn="l" rtl="0"/>
              <a:r>
                <a:rPr lang="en-US" altLang="ru-RU" sz="2000" b="1" kern="1200" dirty="0">
                  <a:solidFill>
                    <a:srgbClr val="C00000"/>
                  </a:solidFill>
                  <a:latin typeface="Arial Narrow" panose="020B0606020202030204" pitchFamily="34" charset="0"/>
                  <a:ea typeface="+mn-ea"/>
                  <a:cs typeface="Oswald" panose="00000500000000000000" charset="0"/>
                </a:rPr>
                <a:t>Indicators of the Program</a:t>
              </a:r>
              <a:r>
                <a:rPr lang="ru-RU" sz="2000" b="1" kern="1200" dirty="0">
                  <a:solidFill>
                    <a:srgbClr val="002060"/>
                  </a:solidFill>
                  <a:latin typeface="Arial Narrow" panose="020B0606020202030204" pitchFamily="34" charset="0"/>
                  <a:ea typeface="+mn-ea"/>
                  <a:cs typeface="Oswald" panose="00000500000000000000" charset="0"/>
                </a:rPr>
                <a:t>: </a:t>
              </a:r>
              <a:r>
                <a:rPr lang="en-US" altLang="ru-RU" sz="2000" b="1" kern="1200" dirty="0">
                  <a:solidFill>
                    <a:srgbClr val="002060"/>
                  </a:solidFill>
                  <a:latin typeface="Arial Narrow" panose="020B0606020202030204" pitchFamily="34" charset="0"/>
                  <a:ea typeface="+mn-ea"/>
                  <a:cs typeface="Oswald" panose="00000500000000000000" charset="0"/>
                </a:rPr>
                <a:t>20 new courses</a:t>
              </a:r>
            </a:p>
            <a:p>
              <a:pPr algn="l" rtl="0"/>
              <a:r>
                <a:rPr lang="en-US" altLang="ru-RU" sz="2000" b="1" kern="1200" dirty="0">
                  <a:solidFill>
                    <a:srgbClr val="002060"/>
                  </a:solidFill>
                  <a:latin typeface="Arial Narrow" panose="020B0606020202030204" pitchFamily="34" charset="0"/>
                  <a:ea typeface="+mn-ea"/>
                  <a:cs typeface="Oswald" panose="00000500000000000000" charset="0"/>
                </a:rPr>
                <a:t>                                                3 graduates</a:t>
              </a:r>
            </a:p>
            <a:p>
              <a:pPr algn="l" rtl="0"/>
              <a:r>
                <a:rPr lang="en-US" altLang="ru-RU" sz="2000" b="1" kern="1200" dirty="0">
                  <a:solidFill>
                    <a:srgbClr val="002060"/>
                  </a:solidFill>
                  <a:latin typeface="Arial Narrow" panose="020B0606020202030204" pitchFamily="34" charset="0"/>
                  <a:ea typeface="+mn-ea"/>
                  <a:cs typeface="Oswald" panose="00000500000000000000" charset="0"/>
                </a:rPr>
                <a:t>                                                9 master student learners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40389" y="407500"/>
            <a:ext cx="2825495" cy="6187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89078" y="361117"/>
            <a:ext cx="1648395" cy="723143"/>
          </a:xfrm>
          <a:prstGeom prst="rect">
            <a:avLst/>
          </a:prstGeom>
          <a:blipFill>
            <a:blip r:embed="rId3" cstate="print"/>
            <a:stretch>
              <a:fillRect/>
            </a:stretch>
          </a:blipFill>
        </p:spPr>
        <p:txBody>
          <a:bodyPr wrap="square" lIns="0" tIns="0" rIns="0" bIns="0" rtlCol="0"/>
          <a:lstStyle/>
          <a:p>
            <a:endParaRPr/>
          </a:p>
        </p:txBody>
      </p:sp>
      <p:pic>
        <p:nvPicPr>
          <p:cNvPr id="15" name="Рисунок 14" descr="C:\Users\Admin\Downloads\логотип.png"/>
          <p:cNvPicPr/>
          <p:nvPr/>
        </p:nvPicPr>
        <p:blipFill>
          <a:blip r:embed="rId4" cstate="print"/>
          <a:srcRect/>
          <a:stretch>
            <a:fillRect/>
          </a:stretch>
        </p:blipFill>
        <p:spPr bwMode="auto">
          <a:xfrm>
            <a:off x="8030059" y="395048"/>
            <a:ext cx="1928826" cy="642942"/>
          </a:xfrm>
          <a:prstGeom prst="rect">
            <a:avLst/>
          </a:prstGeom>
          <a:noFill/>
          <a:ln w="9525">
            <a:noFill/>
            <a:miter lim="800000"/>
            <a:headEnd/>
            <a:tailEnd/>
          </a:ln>
        </p:spPr>
      </p:pic>
      <p:sp>
        <p:nvSpPr>
          <p:cNvPr id="6" name="TextBox 5"/>
          <p:cNvSpPr txBox="1"/>
          <p:nvPr/>
        </p:nvSpPr>
        <p:spPr>
          <a:xfrm>
            <a:off x="1507787" y="1585609"/>
            <a:ext cx="8793804" cy="5877560"/>
          </a:xfrm>
          <a:prstGeom prst="rect">
            <a:avLst/>
          </a:prstGeom>
          <a:noFill/>
        </p:spPr>
        <p:txBody>
          <a:bodyPr wrap="square" rtlCol="0">
            <a:spAutoFit/>
          </a:bodyPr>
          <a:lstStyle/>
          <a:p>
            <a:r>
              <a:rPr lang="en-US" sz="2000" b="1" dirty="0" smtClean="0">
                <a:solidFill>
                  <a:srgbClr val="C00000"/>
                </a:solidFill>
                <a:latin typeface="Arial" panose="020B0604020202020204" pitchFamily="34" charset="0"/>
                <a:cs typeface="Arial" panose="020B0604020202020204" pitchFamily="34" charset="0"/>
              </a:rPr>
              <a:t>Creating of STEM center</a:t>
            </a:r>
          </a:p>
          <a:p>
            <a:pPr marL="342900" indent="-342900">
              <a:buFont typeface="Wingdings" panose="05000000000000000000" charset="0"/>
              <a:buChar char="v"/>
            </a:pPr>
            <a:r>
              <a:rPr lang="en-US" sz="2000" b="1" dirty="0" smtClean="0">
                <a:solidFill>
                  <a:srgbClr val="C00000"/>
                </a:solidFill>
                <a:latin typeface="Arial" panose="020B0604020202020204" pitchFamily="34" charset="0"/>
                <a:cs typeface="Arial" panose="020B0604020202020204" pitchFamily="34" charset="0"/>
              </a:rPr>
              <a:t>In2021</a:t>
            </a:r>
            <a:r>
              <a:rPr lang="en-US" sz="2000" b="1" dirty="0" smtClean="0">
                <a:solidFill>
                  <a:srgbClr val="002060"/>
                </a:solidFill>
                <a:latin typeface="Arial" panose="020B0604020202020204" pitchFamily="34" charset="0"/>
                <a:cs typeface="Arial" panose="020B0604020202020204" pitchFamily="34" charset="0"/>
              </a:rPr>
              <a:t>, a STEM center was opened at M. Auezov South Kazakhstan University</a:t>
            </a:r>
          </a:p>
          <a:p>
            <a:pPr marL="342900" indent="-342900">
              <a:buFont typeface="Wingdings" panose="05000000000000000000" charset="0"/>
              <a:buChar char="v"/>
            </a:pPr>
            <a:r>
              <a:rPr lang="en-US" sz="2000" b="1" dirty="0" smtClean="0">
                <a:solidFill>
                  <a:srgbClr val="C00000"/>
                </a:solidFill>
                <a:latin typeface="Arial" panose="020B0604020202020204" pitchFamily="34" charset="0"/>
                <a:cs typeface="Arial" panose="020B0604020202020204" pitchFamily="34" charset="0"/>
              </a:rPr>
              <a:t>The aim of creating STEM center</a:t>
            </a:r>
            <a:r>
              <a:rPr lang="ru-RU" sz="2000" dirty="0" smtClean="0">
                <a:solidFill>
                  <a:srgbClr val="002060"/>
                </a:solidFill>
                <a:latin typeface="Arial" panose="020B0604020202020204" pitchFamily="34" charset="0"/>
                <a:cs typeface="Arial" panose="020B0604020202020204" pitchFamily="34" charset="0"/>
              </a:rPr>
              <a:t> is to provide training and consulting services for a wide range of stakeholders: teachers, students, non-formal teachers through training seminars and teaching materials online</a:t>
            </a:r>
          </a:p>
          <a:p>
            <a:pPr marL="342900" indent="-342900">
              <a:buFont typeface="Wingdings" panose="05000000000000000000" charset="0"/>
              <a:buChar char="v"/>
            </a:pPr>
            <a:r>
              <a:rPr lang="ru-RU" sz="2000" dirty="0">
                <a:solidFill>
                  <a:srgbClr val="002060"/>
                </a:solidFill>
                <a:latin typeface="Arial" panose="020B0604020202020204" pitchFamily="34" charset="0"/>
                <a:cs typeface="Arial" panose="020B0604020202020204" pitchFamily="34" charset="0"/>
              </a:rPr>
              <a:t>The equipment for the STEM center was purchased through financing within the framework of the project "Integrated Approach to STEM Teacher  Training" of the Erasmus</a:t>
            </a:r>
            <a:r>
              <a:rPr lang="ru-RU" sz="2000" dirty="0">
                <a:solidFill>
                  <a:srgbClr val="002060"/>
                </a:solidFill>
                <a:latin typeface="Arial" panose="020B0604020202020204" pitchFamily="34" charset="0"/>
                <a:cs typeface="Arial" panose="020B0604020202020204" pitchFamily="34" charset="0"/>
              </a:rPr>
              <a:t>+ </a:t>
            </a:r>
            <a:r>
              <a:rPr lang="ru-RU" sz="2000" smtClean="0">
                <a:solidFill>
                  <a:srgbClr val="002060"/>
                </a:solidFill>
                <a:latin typeface="Arial" panose="020B0604020202020204" pitchFamily="34" charset="0"/>
                <a:cs typeface="Arial" panose="020B0604020202020204" pitchFamily="34" charset="0"/>
              </a:rPr>
              <a:t>program.</a:t>
            </a:r>
            <a:endParaRPr lang="ru-RU" sz="2000" dirty="0">
              <a:solidFill>
                <a:srgbClr val="002060"/>
              </a:solidFill>
              <a:latin typeface="Arial" panose="020B0604020202020204" pitchFamily="34" charset="0"/>
              <a:cs typeface="Arial" panose="020B0604020202020204" pitchFamily="34" charset="0"/>
            </a:endParaRPr>
          </a:p>
          <a:p>
            <a:pPr marL="342900" indent="-342900" algn="l">
              <a:buClrTx/>
              <a:buSzTx/>
              <a:buFont typeface="Wingdings" panose="05000000000000000000" charset="0"/>
              <a:buChar char="v"/>
            </a:pPr>
            <a:r>
              <a:rPr lang="en-US" sz="2000" b="1" dirty="0" smtClean="0">
                <a:solidFill>
                  <a:srgbClr val="C00000"/>
                </a:solidFill>
                <a:latin typeface="Arial" panose="020B0604020202020204" pitchFamily="34" charset="0"/>
                <a:cs typeface="Arial" panose="020B0604020202020204" pitchFamily="34" charset="0"/>
              </a:rPr>
              <a:t>In the STEM center</a:t>
            </a:r>
            <a:r>
              <a:rPr lang="en-US" sz="2000" b="1" dirty="0" smtClean="0">
                <a:solidFill>
                  <a:srgbClr val="002060"/>
                </a:solidFill>
                <a:latin typeface="Arial" panose="020B0604020202020204" pitchFamily="34" charset="0"/>
                <a:cs typeface="Arial" panose="020B0604020202020204" pitchFamily="34" charset="0"/>
              </a:rPr>
              <a:t>, equipped with the necessary equipment for  </a:t>
            </a:r>
            <a:r>
              <a:rPr lang="ru-RU" sz="2000" dirty="0" smtClean="0">
                <a:solidFill>
                  <a:srgbClr val="002060"/>
                </a:solidFill>
                <a:latin typeface="Arial" panose="020B0604020202020204" pitchFamily="34" charset="0"/>
                <a:cs typeface="Arial" panose="020B0604020202020204" pitchFamily="34" charset="0"/>
              </a:rPr>
              <a:t>young researchers, students will learn to write programs, create websites and applications, design robots and master new technologies, using knowledge of the laws of physics, mathematics, chemistry, biology. Trainers trained within the framework of the project will conduct advanced training courses for teachers.</a:t>
            </a:r>
          </a:p>
          <a:p>
            <a:pPr marL="342900" indent="-342900">
              <a:buFont typeface="Wingdings" panose="05000000000000000000" charset="0"/>
              <a:buChar char="v"/>
            </a:pPr>
            <a:endParaRPr lang="en-US" sz="2000" b="1" dirty="0" smtClean="0">
              <a:solidFill>
                <a:srgbClr val="002060"/>
              </a:solidFill>
              <a:latin typeface="Arial" panose="020B0604020202020204" pitchFamily="34" charset="0"/>
              <a:cs typeface="Arial" panose="020B0604020202020204" pitchFamily="34" charset="0"/>
            </a:endParaRPr>
          </a:p>
          <a:p>
            <a:pPr marL="342900" indent="-342900"/>
            <a:endParaRPr lang="en-US" sz="2000" b="1" dirty="0" smtClean="0">
              <a:solidFill>
                <a:srgbClr val="C00000"/>
              </a:solidFill>
              <a:latin typeface="Arial" panose="020B0604020202020204" pitchFamily="34" charset="0"/>
              <a:cs typeface="Arial" panose="020B0604020202020204" pitchFamily="34" charset="0"/>
            </a:endParaRPr>
          </a:p>
          <a:p>
            <a:endParaRPr lang="en-US" b="1" dirty="0" smtClean="0">
              <a:solidFill>
                <a:schemeClr val="tx2"/>
              </a:solidFill>
              <a:latin typeface="Arial" panose="020B0604020202020204" pitchFamily="34" charset="0"/>
              <a:cs typeface="Arial" panose="020B0604020202020204" pitchFamily="34" charset="0"/>
            </a:endParaRPr>
          </a:p>
          <a:p>
            <a:r>
              <a:rPr lang="en-US" b="1" dirty="0" smtClean="0">
                <a:solidFill>
                  <a:schemeClr val="tx2"/>
                </a:solidFill>
                <a:latin typeface="Arial" panose="020B0604020202020204" pitchFamily="34" charset="0"/>
                <a:cs typeface="Arial" panose="020B0604020202020204" pitchFamily="34" charset="0"/>
              </a:rPr>
              <a:t> </a:t>
            </a:r>
            <a:endParaRPr lang="ru-RU"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67000" y="730885"/>
            <a:ext cx="6858000" cy="738505"/>
          </a:xfrm>
        </p:spPr>
        <p:txBody>
          <a:bodyPr/>
          <a:lstStyle/>
          <a:p>
            <a:r>
              <a:rPr lang="en-US" sz="2400" dirty="0" smtClean="0">
                <a:solidFill>
                  <a:srgbClr val="C00000"/>
                </a:solidFill>
                <a:latin typeface="Arial" panose="020B0604020202020204" pitchFamily="34" charset="0"/>
                <a:cs typeface="Arial" panose="020B0604020202020204" pitchFamily="34" charset="0"/>
                <a:sym typeface="+mn-ea"/>
              </a:rPr>
              <a:t>Ceremony of STEM center opening</a:t>
            </a:r>
            <a:r>
              <a:rPr lang="en-US" sz="2400" b="1" dirty="0" smtClean="0">
                <a:solidFill>
                  <a:srgbClr val="C00000"/>
                </a:solidFill>
                <a:latin typeface="Arial" panose="020B0604020202020204" pitchFamily="34" charset="0"/>
                <a:cs typeface="Arial" panose="020B0604020202020204" pitchFamily="34" charset="0"/>
              </a:rPr>
              <a:t/>
            </a:r>
            <a:br>
              <a:rPr lang="en-US" sz="2400" b="1" dirty="0" smtClean="0">
                <a:solidFill>
                  <a:srgbClr val="C00000"/>
                </a:solidFill>
                <a:latin typeface="Arial" panose="020B0604020202020204" pitchFamily="34" charset="0"/>
                <a:cs typeface="Arial" panose="020B0604020202020204" pitchFamily="34" charset="0"/>
              </a:rPr>
            </a:br>
            <a:endParaRPr lang="en-US" altLang="ru-RU" sz="2400"/>
          </a:p>
        </p:txBody>
      </p:sp>
      <p:pic>
        <p:nvPicPr>
          <p:cNvPr id="4" name="Изображение 3" descr="IMG_4585"/>
          <p:cNvPicPr>
            <a:picLocks noChangeAspect="1"/>
          </p:cNvPicPr>
          <p:nvPr/>
        </p:nvPicPr>
        <p:blipFill>
          <a:blip r:embed="rId2"/>
          <a:stretch>
            <a:fillRect/>
          </a:stretch>
        </p:blipFill>
        <p:spPr>
          <a:xfrm>
            <a:off x="2066290" y="1647190"/>
            <a:ext cx="3736340" cy="2142490"/>
          </a:xfrm>
          <a:prstGeom prst="rect">
            <a:avLst/>
          </a:prstGeom>
        </p:spPr>
      </p:pic>
      <p:pic>
        <p:nvPicPr>
          <p:cNvPr id="5" name="Изображение 4" descr="IMG_4433"/>
          <p:cNvPicPr>
            <a:picLocks noChangeAspect="1"/>
          </p:cNvPicPr>
          <p:nvPr/>
        </p:nvPicPr>
        <p:blipFill>
          <a:blip r:embed="rId3"/>
          <a:stretch>
            <a:fillRect/>
          </a:stretch>
        </p:blipFill>
        <p:spPr>
          <a:xfrm>
            <a:off x="6528435" y="1628775"/>
            <a:ext cx="2852420" cy="2160905"/>
          </a:xfrm>
          <a:prstGeom prst="rect">
            <a:avLst/>
          </a:prstGeom>
        </p:spPr>
      </p:pic>
      <p:pic>
        <p:nvPicPr>
          <p:cNvPr id="6" name="Изображение 5" descr="СТЕМ2"/>
          <p:cNvPicPr>
            <a:picLocks noChangeAspect="1"/>
          </p:cNvPicPr>
          <p:nvPr/>
        </p:nvPicPr>
        <p:blipFill>
          <a:blip r:embed="rId4"/>
          <a:stretch>
            <a:fillRect/>
          </a:stretch>
        </p:blipFill>
        <p:spPr>
          <a:xfrm>
            <a:off x="2071370" y="4089400"/>
            <a:ext cx="3702685" cy="2339975"/>
          </a:xfrm>
          <a:prstGeom prst="rect">
            <a:avLst/>
          </a:prstGeom>
        </p:spPr>
      </p:pic>
      <p:pic>
        <p:nvPicPr>
          <p:cNvPr id="7" name="Изображение 6" descr="WhatsApp Image 2022-12-28 at 11.40.20"/>
          <p:cNvPicPr>
            <a:picLocks noChangeAspect="1"/>
          </p:cNvPicPr>
          <p:nvPr/>
        </p:nvPicPr>
        <p:blipFill>
          <a:blip r:embed="rId5"/>
          <a:stretch>
            <a:fillRect/>
          </a:stretch>
        </p:blipFill>
        <p:spPr>
          <a:xfrm>
            <a:off x="6545580" y="4043045"/>
            <a:ext cx="2761615" cy="238506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3419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1042</Words>
  <Application>Microsoft Office PowerPoint</Application>
  <PresentationFormat>Произвольный</PresentationFormat>
  <Paragraphs>106</Paragraphs>
  <Slides>15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Office Theme</vt:lpstr>
      <vt:lpstr>Bitmap 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Ceremony of STEM center opening </vt:lpstr>
      <vt:lpstr>Презентация PowerPoint</vt:lpstr>
      <vt:lpstr>Презентация PowerPoint</vt:lpstr>
      <vt:lpstr>Презентация PowerPoint</vt:lpstr>
      <vt:lpstr>Презентация PowerPoint</vt:lpstr>
      <vt:lpstr>STEM events at M. Auezov South Kazkhstan University</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for STEM или практики работы  с талантами в области естественных  и инженерных наук в РФ</dc:title>
  <dc:creator>002</dc:creator>
  <cp:lastModifiedBy>001</cp:lastModifiedBy>
  <cp:revision>46</cp:revision>
  <dcterms:created xsi:type="dcterms:W3CDTF">2020-09-18T05:04:00Z</dcterms:created>
  <dcterms:modified xsi:type="dcterms:W3CDTF">2023-04-20T07:15:22Z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2020-07-28T06:00:00Z</vt:filetime>
  </property>
  <property fmtid="{D5CDD505-2E9C-101B-9397-08002B2CF9AE}" pid="3" name="LastSaved">
    <vt:filetime>2020-09-19T06:00:00Z</vt:filetime>
  </property>
  <property fmtid="{D5CDD505-2E9C-101B-9397-08002B2CF9AE}" pid="4" name="ICV">
    <vt:lpwstr>42353859229D4E5095871122F0FAEAE4</vt:lpwstr>
  </property>
  <property fmtid="{D5CDD505-2E9C-101B-9397-08002B2CF9AE}" pid="5" name="KSOProductBuildVer">
    <vt:lpwstr>1049-11.2.0.11440</vt:lpwstr>
  </property>
</Properties>
</file>